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4"/>
  </p:notesMasterIdLst>
  <p:sldIdLst>
    <p:sldId id="256" r:id="rId3"/>
    <p:sldId id="304" r:id="rId4"/>
    <p:sldId id="271" r:id="rId5"/>
    <p:sldId id="312" r:id="rId6"/>
    <p:sldId id="291" r:id="rId7"/>
    <p:sldId id="313" r:id="rId8"/>
    <p:sldId id="293" r:id="rId9"/>
    <p:sldId id="295" r:id="rId10"/>
    <p:sldId id="305" r:id="rId11"/>
    <p:sldId id="308" r:id="rId12"/>
    <p:sldId id="258" r:id="rId1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Åke Johansson" initials="ÅJ" lastIdx="9" clrIdx="0">
    <p:extLst>
      <p:ext uri="{19B8F6BF-5375-455C-9EA6-DF929625EA0E}">
        <p15:presenceInfo xmlns:p15="http://schemas.microsoft.com/office/powerpoint/2012/main" userId="Åke Johans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700"/>
    <a:srgbClr val="D00095"/>
    <a:srgbClr val="00FFFF"/>
    <a:srgbClr val="6500FF"/>
    <a:srgbClr val="FF3399"/>
    <a:srgbClr val="6600CC"/>
    <a:srgbClr val="005E80"/>
    <a:srgbClr val="41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7024" autoAdjust="0"/>
  </p:normalViewPr>
  <p:slideViewPr>
    <p:cSldViewPr snapToGrid="0">
      <p:cViewPr varScale="1">
        <p:scale>
          <a:sx n="99" d="100"/>
          <a:sy n="99" d="100"/>
        </p:scale>
        <p:origin x="85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18C7F-84FD-41AE-8F56-32E4F0D140B7}" type="datetimeFigureOut">
              <a:rPr lang="sv-SE" smtClean="0"/>
              <a:t>2020-04-09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F48B6-8F43-4DB3-972E-C4D461E0C7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9823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F48B6-8F43-4DB3-972E-C4D461E0C7D2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135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000" dirty="0"/>
              <a:t>Källa: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/>
              <a:t>Plattektonik och kontinentaldrift, Naturhistoriska riksmuseet (http://www.nrm.se/</a:t>
            </a:r>
            <a:r>
              <a:rPr lang="sv-SE" sz="1000" dirty="0" err="1"/>
              <a:t>faktaomnaturenochrymden</a:t>
            </a:r>
            <a:r>
              <a:rPr lang="sv-SE" sz="1000" dirty="0"/>
              <a:t>/geologi/</a:t>
            </a:r>
            <a:r>
              <a:rPr lang="sv-SE" sz="1000" dirty="0" err="1"/>
              <a:t>jordklotetochjordskorpan</a:t>
            </a:r>
            <a:r>
              <a:rPr lang="sv-SE" sz="1000" dirty="0"/>
              <a:t>/plattektonikochkontinentaldrift.244.html)</a:t>
            </a:r>
          </a:p>
          <a:p>
            <a:endParaRPr lang="sv-SE" sz="1000" dirty="0"/>
          </a:p>
          <a:p>
            <a:r>
              <a:rPr lang="sv-SE" sz="1000" dirty="0"/>
              <a:t>Mer läsning: Jordens</a:t>
            </a:r>
            <a:r>
              <a:rPr lang="sv-SE" sz="1000" baseline="0" dirty="0"/>
              <a:t> yta:</a:t>
            </a:r>
            <a:r>
              <a:rPr lang="sv-SE" sz="1000" dirty="0"/>
              <a:t> http://www.nrm.se/faktaomnaturenochrymden/geologi/jordklotetochjordskorpan/jordensyta.14781.html</a:t>
            </a:r>
          </a:p>
          <a:p>
            <a:endParaRPr lang="sv-SE" sz="1000" dirty="0"/>
          </a:p>
          <a:p>
            <a:r>
              <a:rPr lang="sv-SE" sz="1000" dirty="0"/>
              <a:t>Mer läsning: Bergskedjor och bergskedjebildning: http://www.nrm.se/faktaomnaturenochrymden/geologi/jordklotetochjordskorpan/bergskedjorochbergskedjebildning.1015.html</a:t>
            </a:r>
          </a:p>
          <a:p>
            <a:endParaRPr lang="sv-SE" sz="10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F48B6-8F43-4DB3-972E-C4D461E0C7D2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3910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F48B6-8F43-4DB3-972E-C4D461E0C7D2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991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F48B6-8F43-4DB3-972E-C4D461E0C7D2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5577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F48B6-8F43-4DB3-972E-C4D461E0C7D2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5115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F48B6-8F43-4DB3-972E-C4D461E0C7D2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8813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F48B6-8F43-4DB3-972E-C4D461E0C7D2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013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F48B6-8F43-4DB3-972E-C4D461E0C7D2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9872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F48B6-8F43-4DB3-972E-C4D461E0C7D2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2367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F48B6-8F43-4DB3-972E-C4D461E0C7D2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7543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8235E-EED5-4CF4-9B62-24D6E70D2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01675"/>
            <a:ext cx="9144000" cy="3606782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ABDFBE-E3CA-4271-982D-2BD2C1781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026091"/>
            <a:ext cx="9144000" cy="879858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431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8235E-EED5-4CF4-9B62-24D6E70D23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01675"/>
            <a:ext cx="7576969" cy="3606782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Du </a:t>
            </a:r>
            <a:r>
              <a:rPr lang="en-US" dirty="0" err="1"/>
              <a:t>hittar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geologi</a:t>
            </a:r>
            <a:r>
              <a:rPr lang="en-US" dirty="0"/>
              <a:t> </a:t>
            </a:r>
            <a:r>
              <a:rPr lang="en-US" dirty="0" err="1"/>
              <a:t>på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ABDFBE-E3CA-4271-982D-2BD2C1781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026091"/>
            <a:ext cx="9144000" cy="879858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WWW.GEOLOGINSDAG.NU  |  @GEOLOGINSDAG  |</a:t>
            </a:r>
          </a:p>
          <a:p>
            <a:r>
              <a:rPr lang="en-US" dirty="0"/>
              <a:t>FACEBOOK.COM/GEOLOGI.IDAG</a:t>
            </a:r>
          </a:p>
        </p:txBody>
      </p:sp>
    </p:spTree>
    <p:extLst>
      <p:ext uri="{BB962C8B-B14F-4D97-AF65-F5344CB8AC3E}">
        <p14:creationId xmlns:p14="http://schemas.microsoft.com/office/powerpoint/2010/main" val="3363321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73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xt och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207B32-074E-48FB-8E08-A430A54B158E}"/>
              </a:ext>
            </a:extLst>
          </p:cNvPr>
          <p:cNvSpPr>
            <a:spLocks noGrp="1"/>
          </p:cNvSpPr>
          <p:nvPr>
            <p:ph idx="14"/>
          </p:nvPr>
        </p:nvSpPr>
        <p:spPr>
          <a:xfrm rot="16200000">
            <a:off x="9178294" y="3903768"/>
            <a:ext cx="4320000" cy="1800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24415C-9388-468C-917F-A11670D0C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06261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17623-33FF-4426-AE9B-F6FB5C2CE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2000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8D64D4-7391-4F15-9EF1-A3D6A909032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08294" y="1824243"/>
            <a:ext cx="5040000" cy="43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80F78C-FD22-4BCF-864A-4D382E5D20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16200000">
            <a:off x="3827250" y="3900386"/>
            <a:ext cx="4320000" cy="1800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6337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415C-9388-468C-917F-A11670D0C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06261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A9ADE7-07BE-4D10-A433-7709B59A3B2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08292" y="1824243"/>
            <a:ext cx="5040000" cy="4320000"/>
          </a:xfrm>
        </p:spPr>
        <p:txBody>
          <a:bodyPr>
            <a:norm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259B3F-E5CB-4FF6-8131-5D941AF31F6A}"/>
              </a:ext>
            </a:extLst>
          </p:cNvPr>
          <p:cNvSpPr>
            <a:spLocks noGrp="1"/>
          </p:cNvSpPr>
          <p:nvPr>
            <p:ph idx="14"/>
          </p:nvPr>
        </p:nvSpPr>
        <p:spPr>
          <a:xfrm rot="16200000">
            <a:off x="9177316" y="3900387"/>
            <a:ext cx="4320000" cy="1800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2E0C55-D88C-4A1A-9961-12C57255EA3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38200" y="1825625"/>
            <a:ext cx="5040000" cy="4320000"/>
          </a:xfrm>
        </p:spPr>
        <p:txBody>
          <a:bodyPr>
            <a:norm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2735D7-F125-4E60-A265-990F79256E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16200000">
            <a:off x="3825064" y="3900387"/>
            <a:ext cx="4320000" cy="1800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447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415C-9388-468C-917F-A11670D0C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06261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A9ADE7-07BE-4D10-A433-7709B59A3B2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08292" y="1824241"/>
            <a:ext cx="5040000" cy="3240000"/>
          </a:xfrm>
        </p:spPr>
        <p:txBody>
          <a:bodyPr>
            <a:norm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FB9C9BB-F56C-438E-AB63-4A746FBFCF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8200" y="5224128"/>
            <a:ext cx="10410092" cy="1440000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25B100-17F3-46DE-84A1-9588979E7E4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38200" y="1825625"/>
            <a:ext cx="5040000" cy="324000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8E0A3B-8EDE-49D4-B65D-73E3BF9DE01F}"/>
              </a:ext>
            </a:extLst>
          </p:cNvPr>
          <p:cNvSpPr>
            <a:spLocks noGrp="1"/>
          </p:cNvSpPr>
          <p:nvPr>
            <p:ph idx="19"/>
          </p:nvPr>
        </p:nvSpPr>
        <p:spPr>
          <a:xfrm rot="16200000">
            <a:off x="9718292" y="3354241"/>
            <a:ext cx="3240000" cy="1800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879014-F419-47D4-A69E-904A992178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rot="16200000">
            <a:off x="4363708" y="3354241"/>
            <a:ext cx="3240000" cy="1800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9144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415C-9388-468C-917F-A11670D0C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06261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17623-33FF-4426-AE9B-F6FB5C2CE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DDC3E9-69B6-4FC8-B3C1-C177F765940B}"/>
              </a:ext>
            </a:extLst>
          </p:cNvPr>
          <p:cNvSpPr>
            <a:spLocks noGrp="1"/>
          </p:cNvSpPr>
          <p:nvPr>
            <p:ph idx="16"/>
          </p:nvPr>
        </p:nvSpPr>
        <p:spPr>
          <a:xfrm rot="16200000">
            <a:off x="9275346" y="3911294"/>
            <a:ext cx="4351338" cy="1800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3145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415C-9388-468C-917F-A11670D0C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06261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17623-33FF-4426-AE9B-F6FB5C2CE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097735E-B24F-4E0D-A27D-71CF795ADEB7}"/>
              </a:ext>
            </a:extLst>
          </p:cNvPr>
          <p:cNvSpPr>
            <a:spLocks noGrp="1"/>
          </p:cNvSpPr>
          <p:nvPr>
            <p:ph idx="16"/>
          </p:nvPr>
        </p:nvSpPr>
        <p:spPr>
          <a:xfrm rot="16200000">
            <a:off x="9275346" y="3911294"/>
            <a:ext cx="4351338" cy="1800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534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17623-33FF-4426-AE9B-F6FB5C2CE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9306261" cy="5811838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FBEA2C-6B51-4170-999D-5B6BA723BFF2}"/>
              </a:ext>
            </a:extLst>
          </p:cNvPr>
          <p:cNvSpPr>
            <a:spLocks noGrp="1"/>
          </p:cNvSpPr>
          <p:nvPr>
            <p:ph idx="15"/>
          </p:nvPr>
        </p:nvSpPr>
        <p:spPr>
          <a:xfrm rot="16200000">
            <a:off x="8044170" y="3896672"/>
            <a:ext cx="4380582" cy="1800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477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81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Ö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8235E-EED5-4CF4-9B62-24D6E70D2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8968" y="1301675"/>
            <a:ext cx="6139031" cy="4604274"/>
          </a:xfrm>
        </p:spPr>
        <p:txBody>
          <a:bodyPr anchor="ctr">
            <a:normAutofit/>
          </a:bodyPr>
          <a:lstStyle>
            <a:lvl1pPr algn="l">
              <a:defRPr sz="72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ABDFBE-E3CA-4271-982D-2BD2C1781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301675"/>
            <a:ext cx="2704121" cy="4604274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 cap="all" baseline="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BE025A-C7F4-46D9-A204-1D1BC3BF462A}"/>
              </a:ext>
            </a:extLst>
          </p:cNvPr>
          <p:cNvCxnSpPr>
            <a:cxnSpLocks/>
          </p:cNvCxnSpPr>
          <p:nvPr userDrawn="1"/>
        </p:nvCxnSpPr>
        <p:spPr>
          <a:xfrm>
            <a:off x="4421393" y="1914861"/>
            <a:ext cx="0" cy="3305816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526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DE1D7B-28E7-42A8-B8ED-A478B565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656B3-49C6-4FB8-9897-4C993C1C3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3F760-598D-4DD8-B504-076C914573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3BBB3-6338-41BF-941A-6433E9B56A9A}" type="datetimeFigureOut">
              <a:rPr lang="sv-SE" smtClean="0"/>
              <a:t>2020-04-09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2A6D1-91A5-438D-83ED-F8C4D9B75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0F30B-A3FC-4715-A321-AF852F474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C0212-1FD3-4BC0-9BF2-F86FDA8A432D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D054F5-9405-4A41-8CB5-FEE606965E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FCA374-7791-433D-96DE-9506C015447F}"/>
              </a:ext>
            </a:extLst>
          </p:cNvPr>
          <p:cNvSpPr/>
          <p:nvPr userDrawn="1"/>
        </p:nvSpPr>
        <p:spPr>
          <a:xfrm>
            <a:off x="10327341" y="0"/>
            <a:ext cx="710005" cy="1144588"/>
          </a:xfrm>
          <a:prstGeom prst="rect">
            <a:avLst/>
          </a:prstGeom>
          <a:solidFill>
            <a:srgbClr val="EE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C69A32-3CC5-4811-B987-BB9B4693489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29" y="213519"/>
            <a:ext cx="735628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0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1" r:id="rId3"/>
    <p:sldLayoutId id="2147483667" r:id="rId4"/>
    <p:sldLayoutId id="2147483664" r:id="rId5"/>
    <p:sldLayoutId id="2147483658" r:id="rId6"/>
    <p:sldLayoutId id="2147483662" r:id="rId7"/>
    <p:sldLayoutId id="2147483655" r:id="rId8"/>
    <p:sldLayoutId id="2147483663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26E46D-726E-4E0F-AF86-A04BDFC097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4A4375-56F9-4222-9710-222AC21C68CD}"/>
              </a:ext>
            </a:extLst>
          </p:cNvPr>
          <p:cNvSpPr/>
          <p:nvPr userDrawn="1"/>
        </p:nvSpPr>
        <p:spPr>
          <a:xfrm>
            <a:off x="10327341" y="0"/>
            <a:ext cx="710005" cy="1144588"/>
          </a:xfrm>
          <a:prstGeom prst="rect">
            <a:avLst/>
          </a:prstGeom>
          <a:solidFill>
            <a:srgbClr val="EE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32A15D-8538-4EC5-A176-687AC57EAB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29" y="213519"/>
            <a:ext cx="735628" cy="7175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B14C0C5-7FA8-403E-8E54-B185C8336A3B}"/>
              </a:ext>
            </a:extLst>
          </p:cNvPr>
          <p:cNvSpPr txBox="1">
            <a:spLocks/>
          </p:cNvSpPr>
          <p:nvPr userDrawn="1"/>
        </p:nvSpPr>
        <p:spPr>
          <a:xfrm>
            <a:off x="1524000" y="1301675"/>
            <a:ext cx="7576969" cy="3606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Du hittar mer geologi på</a:t>
            </a:r>
            <a:endParaRPr lang="sv-SE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9D0419B-DC61-432B-B7F5-E49471FE828B}"/>
              </a:ext>
            </a:extLst>
          </p:cNvPr>
          <p:cNvSpPr txBox="1">
            <a:spLocks/>
          </p:cNvSpPr>
          <p:nvPr userDrawn="1"/>
        </p:nvSpPr>
        <p:spPr>
          <a:xfrm>
            <a:off x="1524000" y="5026091"/>
            <a:ext cx="9144000" cy="8798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WWW.GEOLOGINSDAG.NU  |  @GEOLOGINSDAG  |</a:t>
            </a:r>
          </a:p>
          <a:p>
            <a:r>
              <a:rPr lang="en-US"/>
              <a:t>FACEBOOK.COM/GEOLOGI.IDAG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16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qAbnMCY1EA?feature=oembed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8DEE6-D523-4866-B221-3407B2044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Introduktion till plattektonik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91DF3A-3964-4400-B0F7-A5B0AF55EA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Årskurs 4 – 6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5568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C3C24C-3048-4C57-BB38-4EAD221B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06261" cy="1325563"/>
          </a:xfrm>
        </p:spPr>
        <p:txBody>
          <a:bodyPr/>
          <a:lstStyle/>
          <a:p>
            <a:r>
              <a:rPr lang="sv-SE" dirty="0"/>
              <a:t>Superkontinenter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1984A-6CEA-4933-8FE8-EED55B60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2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1600" dirty="0"/>
              <a:t>För mellan 100 och 300 miljoner år sedan var nästan alla nuvarande kontinenter samlade i superkontinenten </a:t>
            </a:r>
            <a:r>
              <a:rPr lang="sv-SE" sz="1600" dirty="0" err="1"/>
              <a:t>Pangea</a:t>
            </a:r>
            <a:r>
              <a:rPr lang="sv-SE" sz="1600" dirty="0"/>
              <a:t>. Men denna är troligen bara den senaste i en serie av superkontinenter med olika utseende.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Under tidens gång har jordens kontinenter samlats till en enda superkontinent vid flera tillfällen, för att sedan driva isär igen. En sådan cykel tar några hundra miljoner år.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För att kunna pussla ihop den geologiska tidsskalan undersöker man bergarter i fält samt åldersbestämmer dem. 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Åldersbestämningar görs genom att mäta hur det radioaktiva grundämnet uran sönderfaller till bly i en bergart.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B8485F-3CF1-49E5-AA51-56DA16700F98}"/>
              </a:ext>
            </a:extLst>
          </p:cNvPr>
          <p:cNvPicPr>
            <a:picLocks noGrp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1719" y="1836000"/>
            <a:ext cx="5034961" cy="2879998"/>
          </a:xfrm>
        </p:spPr>
      </p:pic>
      <p:pic>
        <p:nvPicPr>
          <p:cNvPr id="2" name="Online Media 1" title="Pangea">
            <a:hlinkClick r:id="" action="ppaction://media"/>
            <a:extLst>
              <a:ext uri="{FF2B5EF4-FFF2-40B4-BE49-F238E27FC236}">
                <a16:creationId xmlns:a16="http://schemas.microsoft.com/office/drawing/2014/main" id="{EE12C210-4415-461B-9113-DE8CA578E064}"/>
              </a:ext>
            </a:extLst>
          </p:cNvPr>
          <p:cNvPicPr>
            <a:picLocks noRo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199200" y="1836000"/>
            <a:ext cx="50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4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373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C3C24C-3048-4C57-BB38-4EAD221B7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Teorin om plattektonik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1984A-6CEA-4933-8FE8-EED55B602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1600" dirty="0"/>
              <a:t>I en bok från 1912 föreslog meteorologen Alfred </a:t>
            </a:r>
            <a:r>
              <a:rPr lang="sv-SE" sz="1600" dirty="0" err="1"/>
              <a:t>Wegener</a:t>
            </a:r>
            <a:r>
              <a:rPr lang="sv-SE" sz="1600" dirty="0"/>
              <a:t> att kontinenterna rörde sig och att de en gång hade suttit samman i en enda superkontinent. Då var det få inom vetenskapen som trodde på honom. 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På 1960-talet undersöktes havsbottnar och man upptäckte att de sprider sig. Detta lade grunden för den moderna plattektoniska teorin. Numera mäter man plattornas rörelser med GPS-teknik.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Teorin om plattektonik handlar om de storskaliga långsamma plattornas rörelser och den sätter geologiska fenomen som vulkanism, jordbävningar, malmbildning och bildning av höga bergskedjor i sitt sammanhang.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B8485F-3CF1-49E5-AA51-56DA16700F98}"/>
              </a:ext>
            </a:extLst>
          </p:cNvPr>
          <p:cNvPicPr>
            <a:picLocks noGrp="1"/>
          </p:cNvPicPr>
          <p:nvPr>
            <p:ph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" t="16877" r="1090" b="8593"/>
          <a:stretch/>
        </p:blipFill>
        <p:spPr>
          <a:xfrm>
            <a:off x="6199200" y="1836000"/>
            <a:ext cx="5040000" cy="2880000"/>
          </a:xfrm>
        </p:spPr>
      </p:pic>
      <p:sp>
        <p:nvSpPr>
          <p:cNvPr id="8" name="textruta 4">
            <a:extLst>
              <a:ext uri="{FF2B5EF4-FFF2-40B4-BE49-F238E27FC236}">
                <a16:creationId xmlns:a16="http://schemas.microsoft.com/office/drawing/2014/main" id="{A368161C-3999-4B0F-B5E4-CE82777EE4B1}"/>
              </a:ext>
            </a:extLst>
          </p:cNvPr>
          <p:cNvSpPr txBox="1"/>
          <p:nvPr/>
        </p:nvSpPr>
        <p:spPr>
          <a:xfrm>
            <a:off x="6197599" y="4445868"/>
            <a:ext cx="5040000" cy="27699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rPr>
              <a:t>Alfred Wegener. </a:t>
            </a:r>
            <a:r>
              <a:rPr lang="en-US" sz="1200" i="1" dirty="0" err="1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rPr>
              <a:t>Källa</a:t>
            </a:r>
            <a:r>
              <a:rPr lang="en-US" sz="1200" i="1" dirty="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rPr>
              <a:t>: Wikimedia Commons.</a:t>
            </a:r>
          </a:p>
        </p:txBody>
      </p:sp>
    </p:spTree>
    <p:extLst>
      <p:ext uri="{BB962C8B-B14F-4D97-AF65-F5344CB8AC3E}">
        <p14:creationId xmlns:p14="http://schemas.microsoft.com/office/powerpoint/2010/main" val="2583874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C3C24C-3048-4C57-BB38-4EAD221B7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Ocean- och kontinentalskorpa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1984A-6CEA-4933-8FE8-EED55B60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2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1600" dirty="0"/>
              <a:t>Jordskorpan består av två typer av skorpa: oceanskorpa och kontinentalskorpa. 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Kontinentskorpan är tjockare än oceanskorpan, men består främst av lätta bergarter som granit. Kontinenterna fungerar därför som stora isflak, som flyter ovanpå manteln. 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Jordskorpans plattor rör sig från varandra, mot varandra, eller i sidled i ett förlopp som kallas den plattektoniska cykeln. 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Denna cykel drivs av långsamma strömmar i den underliggande manteln. Den yttersta energikällan för dessa rörelser är radioaktivt alstrad värme i jordens inre.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B8485F-3CF1-49E5-AA51-56DA16700F98}"/>
              </a:ext>
            </a:extLst>
          </p:cNvPr>
          <p:cNvPicPr>
            <a:picLocks noGrp="1"/>
          </p:cNvPicPr>
          <p:nvPr>
            <p:ph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9200" y="1836000"/>
            <a:ext cx="5040000" cy="2880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25AF27-644A-4609-8FE1-65E0F48FE6BE}"/>
              </a:ext>
            </a:extLst>
          </p:cNvPr>
          <p:cNvSpPr txBox="1"/>
          <p:nvPr/>
        </p:nvSpPr>
        <p:spPr>
          <a:xfrm>
            <a:off x="7342596" y="2757539"/>
            <a:ext cx="1110702" cy="247079"/>
          </a:xfrm>
          <a:prstGeom prst="rect">
            <a:avLst/>
          </a:prstGeom>
          <a:noFill/>
          <a:effectLst>
            <a:outerShdw blurRad="38100" dir="27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1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Oceanskorpa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0B35D3-48E0-49ED-B903-94D6BCD4B58F}"/>
              </a:ext>
            </a:extLst>
          </p:cNvPr>
          <p:cNvSpPr txBox="1"/>
          <p:nvPr/>
        </p:nvSpPr>
        <p:spPr>
          <a:xfrm>
            <a:off x="9565108" y="2757539"/>
            <a:ext cx="1407692" cy="246221"/>
          </a:xfrm>
          <a:prstGeom prst="rect">
            <a:avLst/>
          </a:prstGeom>
          <a:noFill/>
          <a:effectLst>
            <a:outerShdw blurRad="38100" dir="27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1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Kontinentalskorpa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649856-9FE8-4CDE-90A3-CFE930B938B9}"/>
              </a:ext>
            </a:extLst>
          </p:cNvPr>
          <p:cNvSpPr txBox="1"/>
          <p:nvPr/>
        </p:nvSpPr>
        <p:spPr>
          <a:xfrm>
            <a:off x="7846859" y="3900407"/>
            <a:ext cx="1110702" cy="246221"/>
          </a:xfrm>
          <a:prstGeom prst="rect">
            <a:avLst/>
          </a:prstGeom>
          <a:noFill/>
          <a:ln>
            <a:noFill/>
          </a:ln>
          <a:effectLst>
            <a:outerShdw blurRad="38100" dir="27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1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Manteln</a:t>
            </a: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7A946F6F-0497-42D2-AC09-D651A3CB375E}"/>
              </a:ext>
            </a:extLst>
          </p:cNvPr>
          <p:cNvSpPr/>
          <p:nvPr/>
        </p:nvSpPr>
        <p:spPr>
          <a:xfrm>
            <a:off x="7857767" y="3129668"/>
            <a:ext cx="251823" cy="178404"/>
          </a:xfrm>
          <a:prstGeom prst="leftArrow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910DE83A-D835-4ED3-AFC5-1A71ABD87E2C}"/>
              </a:ext>
            </a:extLst>
          </p:cNvPr>
          <p:cNvSpPr/>
          <p:nvPr/>
        </p:nvSpPr>
        <p:spPr>
          <a:xfrm rot="5400000">
            <a:off x="8274980" y="3564379"/>
            <a:ext cx="251823" cy="178404"/>
          </a:xfrm>
          <a:prstGeom prst="leftArrow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7D204E25-57E0-46B3-9C84-137D244CB13A}"/>
              </a:ext>
            </a:extLst>
          </p:cNvPr>
          <p:cNvSpPr/>
          <p:nvPr/>
        </p:nvSpPr>
        <p:spPr>
          <a:xfrm rot="10800000">
            <a:off x="8677309" y="3129668"/>
            <a:ext cx="251823" cy="178404"/>
          </a:xfrm>
          <a:prstGeom prst="leftArrow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22CF1F14-2820-4799-B19D-BA58928F5C67}"/>
              </a:ext>
            </a:extLst>
          </p:cNvPr>
          <p:cNvSpPr/>
          <p:nvPr/>
        </p:nvSpPr>
        <p:spPr>
          <a:xfrm rot="19608781">
            <a:off x="6818442" y="3323136"/>
            <a:ext cx="251823" cy="178404"/>
          </a:xfrm>
          <a:prstGeom prst="leftArrow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D4B6E2B3-91C0-4EF4-8AE1-D128D7E63FCE}"/>
              </a:ext>
            </a:extLst>
          </p:cNvPr>
          <p:cNvSpPr/>
          <p:nvPr/>
        </p:nvSpPr>
        <p:spPr>
          <a:xfrm rot="12831396">
            <a:off x="9156028" y="3339798"/>
            <a:ext cx="251823" cy="178404"/>
          </a:xfrm>
          <a:prstGeom prst="leftArrow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9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0104 -0.04699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36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0431 -0.00023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-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-0.04284 0.0537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26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0.01653 0.00209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0.03008 0.04213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C3C24C-3048-4C57-BB38-4EAD221B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06261" cy="1325563"/>
          </a:xfrm>
        </p:spPr>
        <p:txBody>
          <a:bodyPr/>
          <a:lstStyle/>
          <a:p>
            <a:r>
              <a:rPr lang="sv-SE" dirty="0"/>
              <a:t>Sju stora och några mindre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1984A-6CEA-4933-8FE8-EED55B60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2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1600" dirty="0"/>
              <a:t>Jordskorpan är uppdelad i sju stora plattor, och en handfull mindre. De flesta stora plattorna består av en kärna av kontinentskorpa, omgiven av oceanskorpa. 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Stilla Havsplattan består dock bara av oceanskorpa.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Sverige och Skandinavien befinner sig i den nordvästra delen av den Eurasiska plattan, som omfattar det mesta av Europa och Asien.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B8485F-3CF1-49E5-AA51-56DA16700F98}"/>
              </a:ext>
            </a:extLst>
          </p:cNvPr>
          <p:cNvPicPr>
            <a:picLocks noGrp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9200" y="1836000"/>
            <a:ext cx="5040000" cy="2879998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1187BE-4F18-4418-9F3E-D3B9E6864BA5}"/>
              </a:ext>
            </a:extLst>
          </p:cNvPr>
          <p:cNvSpPr txBox="1"/>
          <p:nvPr/>
        </p:nvSpPr>
        <p:spPr>
          <a:xfrm>
            <a:off x="8663806" y="4231499"/>
            <a:ext cx="1771638" cy="246221"/>
          </a:xfrm>
          <a:prstGeom prst="rect">
            <a:avLst/>
          </a:prstGeom>
          <a:noFill/>
          <a:effectLst>
            <a:outerShdw blurRad="38100" dir="27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1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Antarktiska plattan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8D0995-1CC4-4E10-91D4-EA9314FD896B}"/>
              </a:ext>
            </a:extLst>
          </p:cNvPr>
          <p:cNvSpPr txBox="1"/>
          <p:nvPr/>
        </p:nvSpPr>
        <p:spPr>
          <a:xfrm>
            <a:off x="6174135" y="3126500"/>
            <a:ext cx="1008527" cy="400110"/>
          </a:xfrm>
          <a:prstGeom prst="rect">
            <a:avLst/>
          </a:prstGeom>
          <a:noFill/>
          <a:effectLst>
            <a:outerShdw blurRad="38100" dir="27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1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Stilla Havsplattan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DA318-0685-4F66-993C-31C3D9EC5BB7}"/>
              </a:ext>
            </a:extLst>
          </p:cNvPr>
          <p:cNvSpPr txBox="1"/>
          <p:nvPr/>
        </p:nvSpPr>
        <p:spPr>
          <a:xfrm>
            <a:off x="7061904" y="2389942"/>
            <a:ext cx="1297538" cy="400110"/>
          </a:xfrm>
          <a:prstGeom prst="rect">
            <a:avLst/>
          </a:prstGeom>
          <a:noFill/>
          <a:effectLst>
            <a:outerShdw blurRad="38100" dir="27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1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Nordamerikanska</a:t>
            </a:r>
          </a:p>
          <a:p>
            <a:pPr algn="ctr"/>
            <a:r>
              <a:rPr lang="sv-SE" sz="1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plattan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2870B0-F1F4-47A5-9F0E-0273A40ADC4A}"/>
              </a:ext>
            </a:extLst>
          </p:cNvPr>
          <p:cNvSpPr txBox="1"/>
          <p:nvPr/>
        </p:nvSpPr>
        <p:spPr>
          <a:xfrm>
            <a:off x="7555793" y="3346752"/>
            <a:ext cx="1195322" cy="553998"/>
          </a:xfrm>
          <a:prstGeom prst="rect">
            <a:avLst/>
          </a:prstGeom>
          <a:noFill/>
          <a:effectLst>
            <a:outerShdw blurRad="38100" dir="27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1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Syd-amerikanska</a:t>
            </a:r>
            <a:r>
              <a:rPr lang="sv-SE" sz="1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plattan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7394C6-908E-4B1E-B058-B5CF99CF34EB}"/>
              </a:ext>
            </a:extLst>
          </p:cNvPr>
          <p:cNvSpPr txBox="1"/>
          <p:nvPr/>
        </p:nvSpPr>
        <p:spPr>
          <a:xfrm>
            <a:off x="8573296" y="2992808"/>
            <a:ext cx="833545" cy="400110"/>
          </a:xfrm>
          <a:prstGeom prst="rect">
            <a:avLst/>
          </a:prstGeom>
          <a:noFill/>
          <a:effectLst>
            <a:outerShdw blurRad="38100" dir="27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1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Afrikanska plattan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FBA4C7-5A90-431B-A6A4-CDA0D509F9B4}"/>
              </a:ext>
            </a:extLst>
          </p:cNvPr>
          <p:cNvSpPr txBox="1"/>
          <p:nvPr/>
        </p:nvSpPr>
        <p:spPr>
          <a:xfrm>
            <a:off x="9796109" y="3663228"/>
            <a:ext cx="1278671" cy="400110"/>
          </a:xfrm>
          <a:prstGeom prst="rect">
            <a:avLst/>
          </a:prstGeom>
          <a:noFill/>
          <a:effectLst>
            <a:outerShdw blurRad="38100" dir="27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1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Indo</a:t>
            </a:r>
            <a:r>
              <a:rPr lang="sv-SE" sz="1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-australiska plattan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99D28C-4D03-4F7B-9F20-61E2B98239E7}"/>
              </a:ext>
            </a:extLst>
          </p:cNvPr>
          <p:cNvSpPr txBox="1"/>
          <p:nvPr/>
        </p:nvSpPr>
        <p:spPr>
          <a:xfrm>
            <a:off x="7215879" y="3623751"/>
            <a:ext cx="544359" cy="276999"/>
          </a:xfrm>
          <a:prstGeom prst="rect">
            <a:avLst/>
          </a:prstGeom>
          <a:noFill/>
          <a:effectLst>
            <a:outerShdw blurRad="38100" dir="27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6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Nazca</a:t>
            </a:r>
          </a:p>
          <a:p>
            <a:pPr algn="ctr"/>
            <a:r>
              <a:rPr lang="sv-SE" sz="6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plattan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EB00EB-46E6-4F8A-91B2-DFEC5C861948}"/>
              </a:ext>
            </a:extLst>
          </p:cNvPr>
          <p:cNvSpPr txBox="1"/>
          <p:nvPr/>
        </p:nvSpPr>
        <p:spPr>
          <a:xfrm>
            <a:off x="7710673" y="4211343"/>
            <a:ext cx="1008527" cy="184666"/>
          </a:xfrm>
          <a:prstGeom prst="rect">
            <a:avLst/>
          </a:prstGeom>
          <a:noFill/>
          <a:effectLst>
            <a:outerShdw blurRad="38100" dir="27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6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Scotiaplattan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BC6AF9-B6BA-45E8-AD45-71B4825D89BB}"/>
              </a:ext>
            </a:extLst>
          </p:cNvPr>
          <p:cNvSpPr txBox="1"/>
          <p:nvPr/>
        </p:nvSpPr>
        <p:spPr>
          <a:xfrm>
            <a:off x="8879136" y="2243449"/>
            <a:ext cx="1643617" cy="246221"/>
          </a:xfrm>
          <a:prstGeom prst="rect">
            <a:avLst/>
          </a:prstGeom>
          <a:noFill/>
          <a:effectLst>
            <a:outerShdw blurRad="38100" dir="27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1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Eurasiska plattan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0D1A11-F22F-4603-BFAA-5FFB75A2B6F9}"/>
              </a:ext>
            </a:extLst>
          </p:cNvPr>
          <p:cNvSpPr txBox="1"/>
          <p:nvPr/>
        </p:nvSpPr>
        <p:spPr>
          <a:xfrm>
            <a:off x="10285651" y="2831519"/>
            <a:ext cx="712953" cy="276999"/>
          </a:xfrm>
          <a:prstGeom prst="rect">
            <a:avLst/>
          </a:prstGeom>
          <a:noFill/>
          <a:effectLst>
            <a:outerShdw blurRad="38100" dir="27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6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Filippinska</a:t>
            </a:r>
          </a:p>
          <a:p>
            <a:pPr algn="ctr"/>
            <a:r>
              <a:rPr lang="sv-SE" sz="6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plattan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28664B-3ADE-426C-8ABE-B33235B9BF34}"/>
              </a:ext>
            </a:extLst>
          </p:cNvPr>
          <p:cNvSpPr txBox="1"/>
          <p:nvPr/>
        </p:nvSpPr>
        <p:spPr>
          <a:xfrm>
            <a:off x="9059458" y="2807515"/>
            <a:ext cx="712952" cy="276999"/>
          </a:xfrm>
          <a:prstGeom prst="rect">
            <a:avLst/>
          </a:prstGeom>
          <a:noFill/>
          <a:effectLst>
            <a:outerShdw blurRad="38100" dir="27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6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Arabiska</a:t>
            </a:r>
          </a:p>
          <a:p>
            <a:pPr algn="ctr"/>
            <a:r>
              <a:rPr lang="sv-SE" sz="6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plattan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EC0BCC-F670-4882-84AF-9A9B57EB8F40}"/>
              </a:ext>
            </a:extLst>
          </p:cNvPr>
          <p:cNvSpPr txBox="1"/>
          <p:nvPr/>
        </p:nvSpPr>
        <p:spPr>
          <a:xfrm>
            <a:off x="7446427" y="2933315"/>
            <a:ext cx="627623" cy="276999"/>
          </a:xfrm>
          <a:prstGeom prst="rect">
            <a:avLst/>
          </a:prstGeom>
          <a:noFill/>
          <a:effectLst>
            <a:outerShdw blurRad="38100" dir="27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6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Karibiska</a:t>
            </a:r>
          </a:p>
          <a:p>
            <a:pPr algn="ctr"/>
            <a:r>
              <a:rPr lang="sv-SE" sz="6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plattan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4A378B-BA7C-46EA-95FC-1040E789E788}"/>
              </a:ext>
            </a:extLst>
          </p:cNvPr>
          <p:cNvSpPr txBox="1"/>
          <p:nvPr/>
        </p:nvSpPr>
        <p:spPr>
          <a:xfrm>
            <a:off x="7157070" y="3068402"/>
            <a:ext cx="534553" cy="276999"/>
          </a:xfrm>
          <a:prstGeom prst="rect">
            <a:avLst/>
          </a:prstGeom>
          <a:noFill/>
          <a:effectLst>
            <a:outerShdw blurRad="38100" dir="27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6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Cocos</a:t>
            </a:r>
          </a:p>
          <a:p>
            <a:pPr algn="ctr"/>
            <a:r>
              <a:rPr lang="sv-SE" sz="6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plattan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854B12-1BB6-4392-AFC3-EFB168E1587D}"/>
              </a:ext>
            </a:extLst>
          </p:cNvPr>
          <p:cNvSpPr txBox="1"/>
          <p:nvPr/>
        </p:nvSpPr>
        <p:spPr>
          <a:xfrm>
            <a:off x="6286942" y="2297990"/>
            <a:ext cx="1008527" cy="276999"/>
          </a:xfrm>
          <a:prstGeom prst="rect">
            <a:avLst/>
          </a:prstGeom>
          <a:noFill/>
          <a:effectLst>
            <a:outerShdw blurRad="38100" dir="27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6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Juan de </a:t>
            </a:r>
            <a:r>
              <a:rPr lang="sv-SE" sz="6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Fuca</a:t>
            </a:r>
            <a:endParaRPr lang="sv-SE" sz="6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sv-SE" sz="6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plattan</a:t>
            </a:r>
          </a:p>
        </p:txBody>
      </p:sp>
    </p:spTree>
    <p:extLst>
      <p:ext uri="{BB962C8B-B14F-4D97-AF65-F5344CB8AC3E}">
        <p14:creationId xmlns:p14="http://schemas.microsoft.com/office/powerpoint/2010/main" val="3048095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C3C24C-3048-4C57-BB38-4EAD221B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06261" cy="1325563"/>
          </a:xfrm>
        </p:spPr>
        <p:txBody>
          <a:bodyPr/>
          <a:lstStyle/>
          <a:p>
            <a:r>
              <a:rPr lang="sv-SE" dirty="0"/>
              <a:t>Plattgränser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1984A-6CEA-4933-8FE8-EED55B60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2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1600" dirty="0"/>
              <a:t>Mellan plattorna finns det olika sorters gränser, där rörelser sker. 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De flesta av världens stora jordbävningar inträffar längs jordskorpans plattgränser. Skalven sker främst längs kollisionszoner, </a:t>
            </a:r>
            <a:r>
              <a:rPr lang="sv-SE" sz="1600" dirty="0" err="1"/>
              <a:t>subduktionszoner</a:t>
            </a:r>
            <a:r>
              <a:rPr lang="sv-SE" sz="1600" dirty="0"/>
              <a:t> och snedförkastningszoner. 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Vulkaner ligger för det mesta också längs plattgränserna, men kan också i några fall ligga mitt i ocean- eller kontinentalplattor.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Tsunamis är stora vågor som kan bildas av bland annat jordbävningar på havsbotten. </a:t>
            </a:r>
          </a:p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endParaRPr lang="sv-S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B8485F-3CF1-49E5-AA51-56DA16700F98}"/>
              </a:ext>
            </a:extLst>
          </p:cNvPr>
          <p:cNvPicPr>
            <a:picLocks noGrp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9200" y="1836000"/>
            <a:ext cx="5040000" cy="2879998"/>
          </a:xfr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8BBFB3B-5986-4229-A53E-632235BDADC7}"/>
              </a:ext>
            </a:extLst>
          </p:cNvPr>
          <p:cNvGrpSpPr/>
          <p:nvPr/>
        </p:nvGrpSpPr>
        <p:grpSpPr>
          <a:xfrm>
            <a:off x="6365999" y="4813603"/>
            <a:ext cx="4959407" cy="421958"/>
            <a:chOff x="6365999" y="4813603"/>
            <a:chExt cx="4959407" cy="42195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F87D936-10ED-499C-AD02-A1B18E62321B}"/>
                </a:ext>
              </a:extLst>
            </p:cNvPr>
            <p:cNvGrpSpPr/>
            <p:nvPr/>
          </p:nvGrpSpPr>
          <p:grpSpPr>
            <a:xfrm>
              <a:off x="7605834" y="4818499"/>
              <a:ext cx="1297868" cy="417062"/>
              <a:chOff x="6211625" y="5911233"/>
              <a:chExt cx="1297868" cy="417062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815DB91-4011-41FF-9964-C5FBDDFFA8EE}"/>
                  </a:ext>
                </a:extLst>
              </p:cNvPr>
              <p:cNvSpPr/>
              <p:nvPr/>
            </p:nvSpPr>
            <p:spPr>
              <a:xfrm>
                <a:off x="6211625" y="5911233"/>
                <a:ext cx="1297868" cy="417062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sz="1000" dirty="0">
                    <a:solidFill>
                      <a:schemeClr val="bg2"/>
                    </a:solidFill>
                    <a:latin typeface="Century Gothic" panose="020B0502020202020204" pitchFamily="34" charset="0"/>
                  </a:rPr>
                  <a:t>Subduktionszon</a:t>
                </a:r>
                <a:endParaRPr lang="sv-SE" sz="1000" dirty="0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48" name="Rak koppling 36">
                <a:extLst>
                  <a:ext uri="{FF2B5EF4-FFF2-40B4-BE49-F238E27FC236}">
                    <a16:creationId xmlns:a16="http://schemas.microsoft.com/office/drawing/2014/main" id="{8D2B053E-4E19-493C-9079-310A88809932}"/>
                  </a:ext>
                </a:extLst>
              </p:cNvPr>
              <p:cNvCxnSpPr/>
              <p:nvPr/>
            </p:nvCxnSpPr>
            <p:spPr>
              <a:xfrm flipV="1">
                <a:off x="6245372" y="6003027"/>
                <a:ext cx="132798" cy="215883"/>
              </a:xfrm>
              <a:prstGeom prst="line">
                <a:avLst/>
              </a:prstGeom>
              <a:ln w="19050">
                <a:solidFill>
                  <a:srgbClr val="EE77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6123DC0-147A-4AA2-A39D-C75EF5265E95}"/>
                </a:ext>
              </a:extLst>
            </p:cNvPr>
            <p:cNvGrpSpPr/>
            <p:nvPr/>
          </p:nvGrpSpPr>
          <p:grpSpPr>
            <a:xfrm>
              <a:off x="8994120" y="4818499"/>
              <a:ext cx="990688" cy="417062"/>
              <a:chOff x="8994120" y="4818499"/>
              <a:chExt cx="990688" cy="417062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A9AE9D1-2BC4-4DE9-8829-7962EE7B74B7}"/>
                  </a:ext>
                </a:extLst>
              </p:cNvPr>
              <p:cNvSpPr/>
              <p:nvPr/>
            </p:nvSpPr>
            <p:spPr>
              <a:xfrm>
                <a:off x="8994120" y="4818499"/>
                <a:ext cx="990688" cy="417062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sv-SE" sz="1000" dirty="0">
                    <a:solidFill>
                      <a:schemeClr val="bg2"/>
                    </a:solidFill>
                    <a:latin typeface="Century Gothic" panose="020B0502020202020204" pitchFamily="34" charset="0"/>
                  </a:rPr>
                  <a:t>  Kollisionszon</a:t>
                </a:r>
                <a:endParaRPr lang="sv-SE" sz="1000" dirty="0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46" name="Rak koppling 35">
                <a:extLst>
                  <a:ext uri="{FF2B5EF4-FFF2-40B4-BE49-F238E27FC236}">
                    <a16:creationId xmlns:a16="http://schemas.microsoft.com/office/drawing/2014/main" id="{DBF11175-F0F7-4FBD-B6FE-AA3DEA2BA763}"/>
                  </a:ext>
                </a:extLst>
              </p:cNvPr>
              <p:cNvCxnSpPr/>
              <p:nvPr/>
            </p:nvCxnSpPr>
            <p:spPr>
              <a:xfrm flipV="1">
                <a:off x="9022076" y="4906816"/>
                <a:ext cx="132798" cy="215883"/>
              </a:xfrm>
              <a:prstGeom prst="line">
                <a:avLst/>
              </a:prstGeom>
              <a:ln w="19050">
                <a:solidFill>
                  <a:srgbClr val="00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2705480-CB32-4EA6-B94F-33A66AAE6940}"/>
                </a:ext>
              </a:extLst>
            </p:cNvPr>
            <p:cNvGrpSpPr/>
            <p:nvPr/>
          </p:nvGrpSpPr>
          <p:grpSpPr>
            <a:xfrm>
              <a:off x="6365999" y="4813603"/>
              <a:ext cx="1208783" cy="417062"/>
              <a:chOff x="10104652" y="4818499"/>
              <a:chExt cx="1208783" cy="417062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DEEA8AA-B4F9-4D68-905D-3A89D4404B70}"/>
                  </a:ext>
                </a:extLst>
              </p:cNvPr>
              <p:cNvSpPr/>
              <p:nvPr/>
            </p:nvSpPr>
            <p:spPr>
              <a:xfrm>
                <a:off x="10104652" y="4818499"/>
                <a:ext cx="1208783" cy="417062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sv-SE" sz="1000" dirty="0">
                    <a:solidFill>
                      <a:schemeClr val="bg2"/>
                    </a:solidFill>
                    <a:latin typeface="Century Gothic" panose="020B0502020202020204" pitchFamily="34" charset="0"/>
                  </a:rPr>
                  <a:t>    Spridningszon</a:t>
                </a:r>
                <a:endParaRPr lang="sv-SE" sz="1000" dirty="0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44" name="Rak koppling 35">
                <a:extLst>
                  <a:ext uri="{FF2B5EF4-FFF2-40B4-BE49-F238E27FC236}">
                    <a16:creationId xmlns:a16="http://schemas.microsoft.com/office/drawing/2014/main" id="{C137CCBF-5FB6-4E50-B572-065E17084870}"/>
                  </a:ext>
                </a:extLst>
              </p:cNvPr>
              <p:cNvCxnSpPr/>
              <p:nvPr/>
            </p:nvCxnSpPr>
            <p:spPr>
              <a:xfrm flipV="1">
                <a:off x="10168087" y="4910292"/>
                <a:ext cx="132798" cy="215883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BDFB9D3-C22D-4B7D-9246-59449EB38B4B}"/>
                </a:ext>
              </a:extLst>
            </p:cNvPr>
            <p:cNvGrpSpPr/>
            <p:nvPr/>
          </p:nvGrpSpPr>
          <p:grpSpPr>
            <a:xfrm>
              <a:off x="10027538" y="4818499"/>
              <a:ext cx="1297868" cy="417062"/>
              <a:chOff x="6211626" y="5445012"/>
              <a:chExt cx="1297868" cy="41706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544E9CC-8F47-4EB1-87F5-4545CA0F70CC}"/>
                  </a:ext>
                </a:extLst>
              </p:cNvPr>
              <p:cNvSpPr/>
              <p:nvPr/>
            </p:nvSpPr>
            <p:spPr>
              <a:xfrm>
                <a:off x="6211626" y="5445012"/>
                <a:ext cx="1297868" cy="417062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sz="10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 </a:t>
                </a:r>
                <a:r>
                  <a:rPr lang="sv-SE" sz="1000" dirty="0">
                    <a:solidFill>
                      <a:schemeClr val="bg2"/>
                    </a:solidFill>
                    <a:latin typeface="Century Gothic" panose="020B0502020202020204" pitchFamily="34" charset="0"/>
                  </a:rPr>
                  <a:t>Snedförkastning</a:t>
                </a:r>
                <a:endParaRPr lang="sv-SE" sz="1000" dirty="0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41" name="Rak koppling 35">
                <a:extLst>
                  <a:ext uri="{FF2B5EF4-FFF2-40B4-BE49-F238E27FC236}">
                    <a16:creationId xmlns:a16="http://schemas.microsoft.com/office/drawing/2014/main" id="{81779B6D-4E28-4BD0-9EA7-2DB77E273B46}"/>
                  </a:ext>
                </a:extLst>
              </p:cNvPr>
              <p:cNvCxnSpPr/>
              <p:nvPr/>
            </p:nvCxnSpPr>
            <p:spPr>
              <a:xfrm flipV="1">
                <a:off x="6251625" y="5540706"/>
                <a:ext cx="132798" cy="215883"/>
              </a:xfrm>
              <a:prstGeom prst="line">
                <a:avLst/>
              </a:prstGeom>
              <a:ln w="19050"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B017DAF-7F9E-4368-BC37-72DFC7A1A39F}"/>
              </a:ext>
            </a:extLst>
          </p:cNvPr>
          <p:cNvGrpSpPr/>
          <p:nvPr/>
        </p:nvGrpSpPr>
        <p:grpSpPr>
          <a:xfrm>
            <a:off x="6199200" y="1836000"/>
            <a:ext cx="5040000" cy="3362009"/>
            <a:chOff x="-1562163" y="3276000"/>
            <a:chExt cx="5040000" cy="336200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0D1C1AB-E362-4C15-9C7D-5DE158222FF1}"/>
                </a:ext>
              </a:extLst>
            </p:cNvPr>
            <p:cNvGrpSpPr/>
            <p:nvPr/>
          </p:nvGrpSpPr>
          <p:grpSpPr>
            <a:xfrm>
              <a:off x="-1450079" y="6216156"/>
              <a:ext cx="3120283" cy="421853"/>
              <a:chOff x="6313802" y="4776157"/>
              <a:chExt cx="3120283" cy="42185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EB31298-5FB9-4001-92FD-F1C26CB387FB}"/>
                  </a:ext>
                </a:extLst>
              </p:cNvPr>
              <p:cNvGrpSpPr/>
              <p:nvPr/>
            </p:nvGrpSpPr>
            <p:grpSpPr>
              <a:xfrm>
                <a:off x="6313802" y="4780948"/>
                <a:ext cx="1739295" cy="417062"/>
                <a:chOff x="8525839" y="4818394"/>
                <a:chExt cx="1739295" cy="417062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D08CBE8-EB35-4624-A691-198ADCC67631}"/>
                    </a:ext>
                  </a:extLst>
                </p:cNvPr>
                <p:cNvSpPr/>
                <p:nvPr/>
              </p:nvSpPr>
              <p:spPr>
                <a:xfrm>
                  <a:off x="8756646" y="4818394"/>
                  <a:ext cx="1508488" cy="417062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sv-SE" sz="1000" dirty="0">
                      <a:solidFill>
                        <a:schemeClr val="bg2"/>
                      </a:solidFill>
                      <a:latin typeface="Century Gothic" panose="020B0502020202020204" pitchFamily="34" charset="0"/>
                    </a:rPr>
                    <a:t>Jordbävning</a:t>
                  </a:r>
                  <a:endParaRPr lang="sv-SE" sz="1000" dirty="0">
                    <a:solidFill>
                      <a:schemeClr val="bg2"/>
                    </a:solidFill>
                  </a:endParaRPr>
                </a:p>
              </p:txBody>
            </p:sp>
            <p:pic>
              <p:nvPicPr>
                <p:cNvPr id="59" name="Content Placeholder 9">
                  <a:extLst>
                    <a:ext uri="{FF2B5EF4-FFF2-40B4-BE49-F238E27FC236}">
                      <a16:creationId xmlns:a16="http://schemas.microsoft.com/office/drawing/2014/main" id="{4B9EADB1-6073-469F-9447-267B3AED2BA6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04" t="85456" r="89726" b="3053"/>
                <a:stretch/>
              </p:blipFill>
              <p:spPr>
                <a:xfrm rot="19305346">
                  <a:off x="8525839" y="4878249"/>
                  <a:ext cx="441098" cy="29735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BB6B20D-3693-427C-8AD1-5ADEBF98503D}"/>
                  </a:ext>
                </a:extLst>
              </p:cNvPr>
              <p:cNvGrpSpPr/>
              <p:nvPr/>
            </p:nvGrpSpPr>
            <p:grpSpPr>
              <a:xfrm>
                <a:off x="8053097" y="4776157"/>
                <a:ext cx="1380988" cy="417062"/>
                <a:chOff x="6405385" y="4813603"/>
                <a:chExt cx="1380988" cy="417062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69F6EC5-40F3-4042-B986-D5A239211350}"/>
                    </a:ext>
                  </a:extLst>
                </p:cNvPr>
                <p:cNvSpPr/>
                <p:nvPr/>
              </p:nvSpPr>
              <p:spPr>
                <a:xfrm>
                  <a:off x="6548879" y="4813603"/>
                  <a:ext cx="1237494" cy="417062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sv-SE" sz="1000" dirty="0">
                      <a:solidFill>
                        <a:schemeClr val="bg2"/>
                      </a:solidFill>
                      <a:latin typeface="Century Gothic" panose="020B0502020202020204" pitchFamily="34" charset="0"/>
                    </a:rPr>
                    <a:t>Vulkaner</a:t>
                  </a:r>
                  <a:endParaRPr lang="sv-SE" sz="1000" dirty="0">
                    <a:solidFill>
                      <a:schemeClr val="bg2"/>
                    </a:solidFill>
                  </a:endParaRPr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C3E7221F-5294-46A0-83C3-450B11D81F6C}"/>
                    </a:ext>
                  </a:extLst>
                </p:cNvPr>
                <p:cNvGrpSpPr/>
                <p:nvPr/>
              </p:nvGrpSpPr>
              <p:grpSpPr>
                <a:xfrm>
                  <a:off x="6405385" y="4920306"/>
                  <a:ext cx="167582" cy="132749"/>
                  <a:chOff x="6417091" y="4949682"/>
                  <a:chExt cx="167582" cy="132749"/>
                </a:xfrm>
              </p:grpSpPr>
              <p:sp>
                <p:nvSpPr>
                  <p:cNvPr id="20" name="Isosceles Triangle 19">
                    <a:extLst>
                      <a:ext uri="{FF2B5EF4-FFF2-40B4-BE49-F238E27FC236}">
                        <a16:creationId xmlns:a16="http://schemas.microsoft.com/office/drawing/2014/main" id="{1F9E2536-9108-45D0-8D81-203D0636E45A}"/>
                      </a:ext>
                    </a:extLst>
                  </p:cNvPr>
                  <p:cNvSpPr/>
                  <p:nvPr/>
                </p:nvSpPr>
                <p:spPr>
                  <a:xfrm>
                    <a:off x="6417091" y="4949682"/>
                    <a:ext cx="97440" cy="80033"/>
                  </a:xfrm>
                  <a:prstGeom prst="triangl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  <p:sp>
                <p:nvSpPr>
                  <p:cNvPr id="21" name="Isosceles Triangle 20">
                    <a:extLst>
                      <a:ext uri="{FF2B5EF4-FFF2-40B4-BE49-F238E27FC236}">
                        <a16:creationId xmlns:a16="http://schemas.microsoft.com/office/drawing/2014/main" id="{13F8380E-315C-4D27-9BCE-9E7AD7C9EDC5}"/>
                      </a:ext>
                    </a:extLst>
                  </p:cNvPr>
                  <p:cNvSpPr/>
                  <p:nvPr/>
                </p:nvSpPr>
                <p:spPr>
                  <a:xfrm>
                    <a:off x="6487233" y="5002398"/>
                    <a:ext cx="97440" cy="80033"/>
                  </a:xfrm>
                  <a:prstGeom prst="triangl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</p:grpSp>
          </p:grpSp>
        </p:grpSp>
        <p:pic>
          <p:nvPicPr>
            <p:cNvPr id="43" name="Content Placeholder 9">
              <a:extLst>
                <a:ext uri="{FF2B5EF4-FFF2-40B4-BE49-F238E27FC236}">
                  <a16:creationId xmlns:a16="http://schemas.microsoft.com/office/drawing/2014/main" id="{F15BA32C-CA48-4FB1-B5A7-98A57190E478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62163" y="3276000"/>
              <a:ext cx="5040000" cy="2879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732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B8485F-3CF1-49E5-AA51-56DA16700F98}"/>
              </a:ext>
            </a:extLst>
          </p:cNvPr>
          <p:cNvPicPr>
            <a:picLocks noGrp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1719" y="1836000"/>
            <a:ext cx="5034961" cy="2879998"/>
          </a:xfrm>
        </p:spPr>
      </p:pic>
      <p:pic>
        <p:nvPicPr>
          <p:cNvPr id="27" name="Content Placeholder 9">
            <a:extLst>
              <a:ext uri="{FF2B5EF4-FFF2-40B4-BE49-F238E27FC236}">
                <a16:creationId xmlns:a16="http://schemas.microsoft.com/office/drawing/2014/main" id="{2F9A7D21-8C8D-4396-9637-ABC7321AB40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9200" y="1836000"/>
            <a:ext cx="5040000" cy="287999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C3C24C-3048-4C57-BB38-4EAD221B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06261" cy="1325563"/>
          </a:xfrm>
        </p:spPr>
        <p:txBody>
          <a:bodyPr/>
          <a:lstStyle/>
          <a:p>
            <a:r>
              <a:rPr lang="sv-SE" dirty="0"/>
              <a:t>Spridningszoner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1984A-6CEA-4933-8FE8-EED55B60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2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1600" dirty="0"/>
              <a:t>I spridningszoner rör sig plattorna från varandra. De flesta spridningszoner ligger ute i oceanerna, där ny oceanbotten bildas längs stora undervattensbergskedjor, så kallade mittoceana ryggar. Ett exempel är den Mittatlantiska ryggen, som korsar Island. 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På några ställen finns spridningszoner inne på kontinenter, som precis börjat att spricka itu. Ett exempel är den Östafrikanska riftdalen, där Afrika håller på att gå itu.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Både på Island och i Östafrika finns det vulkaner. Men det mesta av vulkanismen längs spridningszonerna sker i det fördolda längs sprickor på havsbottnarna.</a:t>
            </a:r>
          </a:p>
          <a:p>
            <a:endParaRPr lang="sv-S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6F7208-089D-4DFF-A7CE-55B9B8BF07AE}"/>
              </a:ext>
            </a:extLst>
          </p:cNvPr>
          <p:cNvGrpSpPr/>
          <p:nvPr/>
        </p:nvGrpSpPr>
        <p:grpSpPr>
          <a:xfrm>
            <a:off x="6365999" y="4813603"/>
            <a:ext cx="4184766" cy="421853"/>
            <a:chOff x="6365999" y="4813603"/>
            <a:chExt cx="4184766" cy="42185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F61C74D-D51E-496E-9679-CFD042C048C6}"/>
                </a:ext>
              </a:extLst>
            </p:cNvPr>
            <p:cNvGrpSpPr/>
            <p:nvPr/>
          </p:nvGrpSpPr>
          <p:grpSpPr>
            <a:xfrm>
              <a:off x="6365999" y="4813603"/>
              <a:ext cx="2223059" cy="417062"/>
              <a:chOff x="10104652" y="4818499"/>
              <a:chExt cx="2223059" cy="41706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311802E-8E8B-4A62-A4E7-84F9A64D8E8C}"/>
                  </a:ext>
                </a:extLst>
              </p:cNvPr>
              <p:cNvSpPr/>
              <p:nvPr/>
            </p:nvSpPr>
            <p:spPr>
              <a:xfrm>
                <a:off x="10104652" y="4818499"/>
                <a:ext cx="2223059" cy="417062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sv-SE" sz="1000" dirty="0">
                    <a:solidFill>
                      <a:schemeClr val="bg2"/>
                    </a:solidFill>
                    <a:latin typeface="Century Gothic" panose="020B0502020202020204" pitchFamily="34" charset="0"/>
                  </a:rPr>
                  <a:t>    Spridningszon vid plattgräns</a:t>
                </a:r>
                <a:endParaRPr lang="sv-SE" sz="1000" dirty="0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39" name="Rak koppling 35">
                <a:extLst>
                  <a:ext uri="{FF2B5EF4-FFF2-40B4-BE49-F238E27FC236}">
                    <a16:creationId xmlns:a16="http://schemas.microsoft.com/office/drawing/2014/main" id="{0D125F31-F4E1-4188-B400-EBE457EE695F}"/>
                  </a:ext>
                </a:extLst>
              </p:cNvPr>
              <p:cNvCxnSpPr/>
              <p:nvPr/>
            </p:nvCxnSpPr>
            <p:spPr>
              <a:xfrm flipV="1">
                <a:off x="10168087" y="4910292"/>
                <a:ext cx="132798" cy="215883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B13EE85-E50E-41DC-8CB8-0545BD90E836}"/>
                </a:ext>
              </a:extLst>
            </p:cNvPr>
            <p:cNvGrpSpPr/>
            <p:nvPr/>
          </p:nvGrpSpPr>
          <p:grpSpPr>
            <a:xfrm>
              <a:off x="8565815" y="4818394"/>
              <a:ext cx="1984950" cy="417062"/>
              <a:chOff x="10104652" y="4818499"/>
              <a:chExt cx="1984950" cy="417062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D08CBE8-EB35-4624-A691-198ADCC67631}"/>
                  </a:ext>
                </a:extLst>
              </p:cNvPr>
              <p:cNvSpPr/>
              <p:nvPr/>
            </p:nvSpPr>
            <p:spPr>
              <a:xfrm>
                <a:off x="10104652" y="4818499"/>
                <a:ext cx="1984950" cy="417062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sv-SE" sz="1000" dirty="0">
                    <a:solidFill>
                      <a:schemeClr val="bg2"/>
                    </a:solidFill>
                    <a:latin typeface="Century Gothic" panose="020B0502020202020204" pitchFamily="34" charset="0"/>
                  </a:rPr>
                  <a:t>    Spridningszon inom platta</a:t>
                </a:r>
                <a:endParaRPr lang="sv-SE" sz="1000" dirty="0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51" name="Rak koppling 35">
                <a:extLst>
                  <a:ext uri="{FF2B5EF4-FFF2-40B4-BE49-F238E27FC236}">
                    <a16:creationId xmlns:a16="http://schemas.microsoft.com/office/drawing/2014/main" id="{E418C591-8DBA-465A-A98B-1B5D712437B6}"/>
                  </a:ext>
                </a:extLst>
              </p:cNvPr>
              <p:cNvCxnSpPr/>
              <p:nvPr/>
            </p:nvCxnSpPr>
            <p:spPr>
              <a:xfrm flipV="1">
                <a:off x="10168087" y="4910292"/>
                <a:ext cx="132798" cy="215883"/>
              </a:xfrm>
              <a:prstGeom prst="line">
                <a:avLst/>
              </a:prstGeom>
              <a:ln w="19050">
                <a:solidFill>
                  <a:srgbClr val="FFFF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Arrow: Left 23">
            <a:extLst>
              <a:ext uri="{FF2B5EF4-FFF2-40B4-BE49-F238E27FC236}">
                <a16:creationId xmlns:a16="http://schemas.microsoft.com/office/drawing/2014/main" id="{0426C5A3-D324-4B96-8B0B-680CB2990F62}"/>
              </a:ext>
            </a:extLst>
          </p:cNvPr>
          <p:cNvSpPr>
            <a:spLocks noChangeAspect="1"/>
          </p:cNvSpPr>
          <p:nvPr/>
        </p:nvSpPr>
        <p:spPr>
          <a:xfrm rot="21236215">
            <a:off x="8446788" y="3652941"/>
            <a:ext cx="123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1" name="Arrow: Left 30">
            <a:extLst>
              <a:ext uri="{FF2B5EF4-FFF2-40B4-BE49-F238E27FC236}">
                <a16:creationId xmlns:a16="http://schemas.microsoft.com/office/drawing/2014/main" id="{F89022B7-552C-4ADA-ACF8-E9A0C6889A6F}"/>
              </a:ext>
            </a:extLst>
          </p:cNvPr>
          <p:cNvSpPr>
            <a:spLocks noChangeAspect="1"/>
          </p:cNvSpPr>
          <p:nvPr/>
        </p:nvSpPr>
        <p:spPr>
          <a:xfrm rot="10394249">
            <a:off x="8581436" y="3637311"/>
            <a:ext cx="123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4" name="Arrow: Left 43">
            <a:extLst>
              <a:ext uri="{FF2B5EF4-FFF2-40B4-BE49-F238E27FC236}">
                <a16:creationId xmlns:a16="http://schemas.microsoft.com/office/drawing/2014/main" id="{9B60F06A-A822-4D16-8468-F53C8E5357DF}"/>
              </a:ext>
            </a:extLst>
          </p:cNvPr>
          <p:cNvSpPr>
            <a:spLocks noChangeAspect="1"/>
          </p:cNvSpPr>
          <p:nvPr/>
        </p:nvSpPr>
        <p:spPr>
          <a:xfrm rot="20591997">
            <a:off x="8258863" y="2460370"/>
            <a:ext cx="123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5" name="Arrow: Left 44">
            <a:extLst>
              <a:ext uri="{FF2B5EF4-FFF2-40B4-BE49-F238E27FC236}">
                <a16:creationId xmlns:a16="http://schemas.microsoft.com/office/drawing/2014/main" id="{F2AF6686-1759-45AF-B070-39F5217E9EB7}"/>
              </a:ext>
            </a:extLst>
          </p:cNvPr>
          <p:cNvSpPr>
            <a:spLocks noChangeAspect="1"/>
          </p:cNvSpPr>
          <p:nvPr/>
        </p:nvSpPr>
        <p:spPr>
          <a:xfrm rot="9805845">
            <a:off x="8388697" y="2425278"/>
            <a:ext cx="123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7" name="Arrow: Left 46">
            <a:extLst>
              <a:ext uri="{FF2B5EF4-FFF2-40B4-BE49-F238E27FC236}">
                <a16:creationId xmlns:a16="http://schemas.microsoft.com/office/drawing/2014/main" id="{A37FAB34-F012-4684-B179-891ADB5FB81D}"/>
              </a:ext>
            </a:extLst>
          </p:cNvPr>
          <p:cNvSpPr>
            <a:spLocks noChangeAspect="1"/>
          </p:cNvSpPr>
          <p:nvPr/>
        </p:nvSpPr>
        <p:spPr>
          <a:xfrm rot="156660">
            <a:off x="7034188" y="3616661"/>
            <a:ext cx="123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8" name="Arrow: Left 47">
            <a:extLst>
              <a:ext uri="{FF2B5EF4-FFF2-40B4-BE49-F238E27FC236}">
                <a16:creationId xmlns:a16="http://schemas.microsoft.com/office/drawing/2014/main" id="{E94F621C-640D-4F83-B091-42A842D3C3B9}"/>
              </a:ext>
            </a:extLst>
          </p:cNvPr>
          <p:cNvSpPr>
            <a:spLocks noChangeAspect="1"/>
          </p:cNvSpPr>
          <p:nvPr/>
        </p:nvSpPr>
        <p:spPr>
          <a:xfrm rot="10800000">
            <a:off x="7178576" y="3632381"/>
            <a:ext cx="123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3" name="Arrow: Left 52">
            <a:extLst>
              <a:ext uri="{FF2B5EF4-FFF2-40B4-BE49-F238E27FC236}">
                <a16:creationId xmlns:a16="http://schemas.microsoft.com/office/drawing/2014/main" id="{93CB1513-8E29-4B8C-B01A-FC3A562AC0FA}"/>
              </a:ext>
            </a:extLst>
          </p:cNvPr>
          <p:cNvSpPr>
            <a:spLocks noChangeAspect="1"/>
          </p:cNvSpPr>
          <p:nvPr/>
        </p:nvSpPr>
        <p:spPr>
          <a:xfrm rot="10530031">
            <a:off x="9239393" y="3340380"/>
            <a:ext cx="123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4" name="Arrow: Left 53">
            <a:extLst>
              <a:ext uri="{FF2B5EF4-FFF2-40B4-BE49-F238E27FC236}">
                <a16:creationId xmlns:a16="http://schemas.microsoft.com/office/drawing/2014/main" id="{6FFBB373-1561-41F6-870A-E40A09469A84}"/>
              </a:ext>
            </a:extLst>
          </p:cNvPr>
          <p:cNvSpPr>
            <a:spLocks noChangeAspect="1"/>
          </p:cNvSpPr>
          <p:nvPr/>
        </p:nvSpPr>
        <p:spPr>
          <a:xfrm rot="9641497">
            <a:off x="10529209" y="2106498"/>
            <a:ext cx="123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5" name="Arrow: Left 54">
            <a:extLst>
              <a:ext uri="{FF2B5EF4-FFF2-40B4-BE49-F238E27FC236}">
                <a16:creationId xmlns:a16="http://schemas.microsoft.com/office/drawing/2014/main" id="{C0EB08AE-2240-401F-BB91-F6909C528057}"/>
              </a:ext>
            </a:extLst>
          </p:cNvPr>
          <p:cNvSpPr>
            <a:spLocks noChangeAspect="1"/>
          </p:cNvSpPr>
          <p:nvPr/>
        </p:nvSpPr>
        <p:spPr>
          <a:xfrm>
            <a:off x="9020030" y="3296859"/>
            <a:ext cx="123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6" name="Arrow: Left 55">
            <a:extLst>
              <a:ext uri="{FF2B5EF4-FFF2-40B4-BE49-F238E27FC236}">
                <a16:creationId xmlns:a16="http://schemas.microsoft.com/office/drawing/2014/main" id="{16859A9A-EDD1-4191-9005-70EE3A3D76F8}"/>
              </a:ext>
            </a:extLst>
          </p:cNvPr>
          <p:cNvSpPr>
            <a:spLocks noChangeAspect="1"/>
          </p:cNvSpPr>
          <p:nvPr/>
        </p:nvSpPr>
        <p:spPr>
          <a:xfrm rot="20746526">
            <a:off x="10406000" y="2147560"/>
            <a:ext cx="123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7" name="Arrow: Left 56">
            <a:extLst>
              <a:ext uri="{FF2B5EF4-FFF2-40B4-BE49-F238E27FC236}">
                <a16:creationId xmlns:a16="http://schemas.microsoft.com/office/drawing/2014/main" id="{D2F9E844-88E5-4864-839F-16CE826ED90D}"/>
              </a:ext>
            </a:extLst>
          </p:cNvPr>
          <p:cNvSpPr>
            <a:spLocks noChangeAspect="1"/>
          </p:cNvSpPr>
          <p:nvPr/>
        </p:nvSpPr>
        <p:spPr>
          <a:xfrm rot="6342636">
            <a:off x="10110044" y="4113500"/>
            <a:ext cx="123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8" name="Arrow: Left 57">
            <a:extLst>
              <a:ext uri="{FF2B5EF4-FFF2-40B4-BE49-F238E27FC236}">
                <a16:creationId xmlns:a16="http://schemas.microsoft.com/office/drawing/2014/main" id="{B9F6DF0A-8DBC-4B72-A537-BBF2506FD0AF}"/>
              </a:ext>
            </a:extLst>
          </p:cNvPr>
          <p:cNvSpPr>
            <a:spLocks noChangeAspect="1"/>
          </p:cNvSpPr>
          <p:nvPr/>
        </p:nvSpPr>
        <p:spPr>
          <a:xfrm rot="17106578">
            <a:off x="10063824" y="4234719"/>
            <a:ext cx="123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7384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00807 -0.004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-23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0082 0.005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5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00768 -0.000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-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-0.00716 2.96296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00769 -0.0018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-9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0729 0.0025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11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0.00235 -0.014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74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-0.00234 0.0148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74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0.00729 3.7037E-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00755 -4.81481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00833 -0.0041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20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00833 0.0041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1" grpId="0" animBg="1"/>
      <p:bldP spid="31" grpId="1" animBg="1"/>
      <p:bldP spid="44" grpId="0" animBg="1"/>
      <p:bldP spid="44" grpId="1" animBg="1"/>
      <p:bldP spid="45" grpId="0" animBg="1"/>
      <p:bldP spid="45" grpId="1" animBg="1"/>
      <p:bldP spid="47" grpId="0" animBg="1"/>
      <p:bldP spid="47" grpId="1" animBg="1"/>
      <p:bldP spid="48" grpId="0" animBg="1"/>
      <p:bldP spid="48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B8485F-3CF1-49E5-AA51-56DA16700F98}"/>
              </a:ext>
            </a:extLst>
          </p:cNvPr>
          <p:cNvPicPr>
            <a:picLocks noGrp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1718" y="1836000"/>
            <a:ext cx="5034963" cy="2879999"/>
          </a:xfrm>
        </p:spPr>
      </p:pic>
      <p:pic>
        <p:nvPicPr>
          <p:cNvPr id="43" name="Content Placeholder 9">
            <a:extLst>
              <a:ext uri="{FF2B5EF4-FFF2-40B4-BE49-F238E27FC236}">
                <a16:creationId xmlns:a16="http://schemas.microsoft.com/office/drawing/2014/main" id="{F15BA32C-CA48-4FB1-B5A7-98A57190E47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1719" y="1836000"/>
            <a:ext cx="5034961" cy="287999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C3C24C-3048-4C57-BB38-4EAD221B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06261" cy="1325563"/>
          </a:xfrm>
        </p:spPr>
        <p:txBody>
          <a:bodyPr/>
          <a:lstStyle/>
          <a:p>
            <a:r>
              <a:rPr lang="sv-SE" dirty="0" err="1"/>
              <a:t>Subduktionszoner</a:t>
            </a:r>
            <a:endParaRPr lang="sv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1984A-6CEA-4933-8FE8-EED55B60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2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1600" dirty="0"/>
              <a:t>I </a:t>
            </a:r>
            <a:r>
              <a:rPr lang="sv-SE" sz="1600" dirty="0" err="1"/>
              <a:t>subduktionszoner</a:t>
            </a:r>
            <a:r>
              <a:rPr lang="sv-SE" sz="1600" dirty="0"/>
              <a:t> rör sig plattorna mot varandra. Här krockar tyngre oceanplattor med lättare kontinentalplattor och sjunker ner i manteln. Vid dessa gränser är det vanligt med vulkaner. Vulkanerna i Italien, Indonesien, Japan eller längs Anderna i Sydamerika är exempel på detta, liksom på andra håll i ”eldringen” runt Stilla Havet.</a:t>
            </a:r>
          </a:p>
          <a:p>
            <a:endParaRPr lang="sv-SE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61C74D-D51E-496E-9679-CFD042C048C6}"/>
              </a:ext>
            </a:extLst>
          </p:cNvPr>
          <p:cNvGrpSpPr/>
          <p:nvPr/>
        </p:nvGrpSpPr>
        <p:grpSpPr>
          <a:xfrm>
            <a:off x="6365999" y="4813603"/>
            <a:ext cx="2223059" cy="417062"/>
            <a:chOff x="10104652" y="4818499"/>
            <a:chExt cx="2223059" cy="41706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311802E-8E8B-4A62-A4E7-84F9A64D8E8C}"/>
                </a:ext>
              </a:extLst>
            </p:cNvPr>
            <p:cNvSpPr/>
            <p:nvPr/>
          </p:nvSpPr>
          <p:spPr>
            <a:xfrm>
              <a:off x="10104652" y="4818499"/>
              <a:ext cx="2223059" cy="41706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v-SE" sz="1000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    </a:t>
              </a:r>
              <a:r>
                <a:rPr lang="sv-SE" sz="1000" dirty="0" err="1">
                  <a:solidFill>
                    <a:schemeClr val="bg2"/>
                  </a:solidFill>
                  <a:latin typeface="Century Gothic" panose="020B0502020202020204" pitchFamily="34" charset="0"/>
                </a:rPr>
                <a:t>Subduktionszon</a:t>
              </a:r>
              <a:endParaRPr lang="sv-SE" sz="1000" dirty="0">
                <a:solidFill>
                  <a:schemeClr val="bg2"/>
                </a:solidFill>
              </a:endParaRPr>
            </a:p>
          </p:txBody>
        </p:sp>
        <p:cxnSp>
          <p:nvCxnSpPr>
            <p:cNvPr id="39" name="Rak koppling 35">
              <a:extLst>
                <a:ext uri="{FF2B5EF4-FFF2-40B4-BE49-F238E27FC236}">
                  <a16:creationId xmlns:a16="http://schemas.microsoft.com/office/drawing/2014/main" id="{0D125F31-F4E1-4188-B400-EBE457EE695F}"/>
                </a:ext>
              </a:extLst>
            </p:cNvPr>
            <p:cNvCxnSpPr/>
            <p:nvPr/>
          </p:nvCxnSpPr>
          <p:spPr>
            <a:xfrm flipV="1">
              <a:off x="10168087" y="4910292"/>
              <a:ext cx="132798" cy="215883"/>
            </a:xfrm>
            <a:prstGeom prst="line">
              <a:avLst/>
            </a:prstGeom>
            <a:ln w="19050">
              <a:solidFill>
                <a:srgbClr val="EE7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Arrow: Left 23">
            <a:extLst>
              <a:ext uri="{FF2B5EF4-FFF2-40B4-BE49-F238E27FC236}">
                <a16:creationId xmlns:a16="http://schemas.microsoft.com/office/drawing/2014/main" id="{0426C5A3-D324-4B96-8B0B-680CB2990F62}"/>
              </a:ext>
            </a:extLst>
          </p:cNvPr>
          <p:cNvSpPr>
            <a:spLocks noChangeAspect="1"/>
          </p:cNvSpPr>
          <p:nvPr/>
        </p:nvSpPr>
        <p:spPr>
          <a:xfrm rot="3696930">
            <a:off x="6527537" y="2338648"/>
            <a:ext cx="123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8" name="Arrow: Left 47">
            <a:extLst>
              <a:ext uri="{FF2B5EF4-FFF2-40B4-BE49-F238E27FC236}">
                <a16:creationId xmlns:a16="http://schemas.microsoft.com/office/drawing/2014/main" id="{E94F621C-640D-4F83-B091-42A842D3C3B9}"/>
              </a:ext>
            </a:extLst>
          </p:cNvPr>
          <p:cNvSpPr>
            <a:spLocks noChangeAspect="1"/>
          </p:cNvSpPr>
          <p:nvPr/>
        </p:nvSpPr>
        <p:spPr>
          <a:xfrm rot="10800000">
            <a:off x="7554943" y="3734840"/>
            <a:ext cx="123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4" name="Arrow: Left 53">
            <a:extLst>
              <a:ext uri="{FF2B5EF4-FFF2-40B4-BE49-F238E27FC236}">
                <a16:creationId xmlns:a16="http://schemas.microsoft.com/office/drawing/2014/main" id="{6FFBB373-1561-41F6-870A-E40A09469A84}"/>
              </a:ext>
            </a:extLst>
          </p:cNvPr>
          <p:cNvSpPr>
            <a:spLocks noChangeAspect="1"/>
          </p:cNvSpPr>
          <p:nvPr/>
        </p:nvSpPr>
        <p:spPr>
          <a:xfrm>
            <a:off x="10952758" y="2751944"/>
            <a:ext cx="123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6" name="Arrow: Left 55">
            <a:extLst>
              <a:ext uri="{FF2B5EF4-FFF2-40B4-BE49-F238E27FC236}">
                <a16:creationId xmlns:a16="http://schemas.microsoft.com/office/drawing/2014/main" id="{16859A9A-EDD1-4191-9005-70EE3A3D76F8}"/>
              </a:ext>
            </a:extLst>
          </p:cNvPr>
          <p:cNvSpPr>
            <a:spLocks noChangeAspect="1"/>
          </p:cNvSpPr>
          <p:nvPr/>
        </p:nvSpPr>
        <p:spPr>
          <a:xfrm rot="200750">
            <a:off x="6443717" y="3840492"/>
            <a:ext cx="123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7" name="Arrow: Left 56">
            <a:extLst>
              <a:ext uri="{FF2B5EF4-FFF2-40B4-BE49-F238E27FC236}">
                <a16:creationId xmlns:a16="http://schemas.microsoft.com/office/drawing/2014/main" id="{D2F9E844-88E5-4864-839F-16CE826ED90D}"/>
              </a:ext>
            </a:extLst>
          </p:cNvPr>
          <p:cNvSpPr>
            <a:spLocks noChangeAspect="1"/>
          </p:cNvSpPr>
          <p:nvPr/>
        </p:nvSpPr>
        <p:spPr>
          <a:xfrm rot="5618886">
            <a:off x="9005122" y="2869761"/>
            <a:ext cx="123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8" name="Arrow: Left 57">
            <a:extLst>
              <a:ext uri="{FF2B5EF4-FFF2-40B4-BE49-F238E27FC236}">
                <a16:creationId xmlns:a16="http://schemas.microsoft.com/office/drawing/2014/main" id="{B9F6DF0A-8DBC-4B72-A537-BBF2506FD0AF}"/>
              </a:ext>
            </a:extLst>
          </p:cNvPr>
          <p:cNvSpPr>
            <a:spLocks noChangeAspect="1"/>
          </p:cNvSpPr>
          <p:nvPr/>
        </p:nvSpPr>
        <p:spPr>
          <a:xfrm rot="5596675">
            <a:off x="10108816" y="3673659"/>
            <a:ext cx="123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0" name="Arrow: Left 59">
            <a:extLst>
              <a:ext uri="{FF2B5EF4-FFF2-40B4-BE49-F238E27FC236}">
                <a16:creationId xmlns:a16="http://schemas.microsoft.com/office/drawing/2014/main" id="{F1199612-5B79-481D-8CCE-6CA9CA6105F6}"/>
              </a:ext>
            </a:extLst>
          </p:cNvPr>
          <p:cNvSpPr>
            <a:spLocks noChangeAspect="1"/>
          </p:cNvSpPr>
          <p:nvPr/>
        </p:nvSpPr>
        <p:spPr>
          <a:xfrm rot="7092123">
            <a:off x="7431729" y="3084886"/>
            <a:ext cx="60939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117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093 L -0.00964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1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01185 -0.0011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00455 -0.015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2.08333E-7 -0.0175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00039 -0.018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92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00729 4.07407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602 L 8.33333E-7 1.48148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48" grpId="0" animBg="1"/>
      <p:bldP spid="48" grpId="1" animBg="1"/>
      <p:bldP spid="54" grpId="0" animBg="1"/>
      <p:bldP spid="54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C3C24C-3048-4C57-BB38-4EAD221B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06261" cy="1325563"/>
          </a:xfrm>
        </p:spPr>
        <p:txBody>
          <a:bodyPr/>
          <a:lstStyle/>
          <a:p>
            <a:r>
              <a:rPr lang="sv-SE" dirty="0"/>
              <a:t>Kollisionszoner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1984A-6CEA-4933-8FE8-EED55B60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20000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sv-SE" sz="1600" dirty="0"/>
              <a:t>I kollisionszoner krockar en kontinentalplatta med en annan kontinentalplatta. Resultatet blir hopveckning av jordskorpan och bildning av höga bergskedjor, som Alperna och Himalaya.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B8485F-3CF1-49E5-AA51-56DA16700F98}"/>
              </a:ext>
            </a:extLst>
          </p:cNvPr>
          <p:cNvPicPr>
            <a:picLocks noGrp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1718" y="1836000"/>
            <a:ext cx="5034963" cy="2879999"/>
          </a:xfrm>
        </p:spPr>
      </p:pic>
      <p:pic>
        <p:nvPicPr>
          <p:cNvPr id="43" name="Content Placeholder 9">
            <a:extLst>
              <a:ext uri="{FF2B5EF4-FFF2-40B4-BE49-F238E27FC236}">
                <a16:creationId xmlns:a16="http://schemas.microsoft.com/office/drawing/2014/main" id="{F15BA32C-CA48-4FB1-B5A7-98A57190E47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9200" y="1836000"/>
            <a:ext cx="5040000" cy="287999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F61C74D-D51E-496E-9679-CFD042C048C6}"/>
              </a:ext>
            </a:extLst>
          </p:cNvPr>
          <p:cNvGrpSpPr/>
          <p:nvPr/>
        </p:nvGrpSpPr>
        <p:grpSpPr>
          <a:xfrm>
            <a:off x="6365999" y="4813603"/>
            <a:ext cx="2223059" cy="417062"/>
            <a:chOff x="10104652" y="4818499"/>
            <a:chExt cx="2223059" cy="41706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311802E-8E8B-4A62-A4E7-84F9A64D8E8C}"/>
                </a:ext>
              </a:extLst>
            </p:cNvPr>
            <p:cNvSpPr/>
            <p:nvPr/>
          </p:nvSpPr>
          <p:spPr>
            <a:xfrm>
              <a:off x="10104652" y="4818499"/>
              <a:ext cx="2223059" cy="41706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v-SE" sz="1000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    Kollisionszon</a:t>
              </a:r>
              <a:endParaRPr lang="sv-SE" sz="1000" dirty="0">
                <a:solidFill>
                  <a:schemeClr val="bg2"/>
                </a:solidFill>
              </a:endParaRPr>
            </a:p>
          </p:txBody>
        </p:sp>
        <p:cxnSp>
          <p:nvCxnSpPr>
            <p:cNvPr id="39" name="Rak koppling 35">
              <a:extLst>
                <a:ext uri="{FF2B5EF4-FFF2-40B4-BE49-F238E27FC236}">
                  <a16:creationId xmlns:a16="http://schemas.microsoft.com/office/drawing/2014/main" id="{0D125F31-F4E1-4188-B400-EBE457EE695F}"/>
                </a:ext>
              </a:extLst>
            </p:cNvPr>
            <p:cNvCxnSpPr/>
            <p:nvPr/>
          </p:nvCxnSpPr>
          <p:spPr>
            <a:xfrm flipV="1">
              <a:off x="10168087" y="4910292"/>
              <a:ext cx="132798" cy="215883"/>
            </a:xfrm>
            <a:prstGeom prst="line">
              <a:avLst/>
            </a:prstGeom>
            <a:ln w="190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Arrow: Left 41">
            <a:extLst>
              <a:ext uri="{FF2B5EF4-FFF2-40B4-BE49-F238E27FC236}">
                <a16:creationId xmlns:a16="http://schemas.microsoft.com/office/drawing/2014/main" id="{8488E8F6-3224-4525-BE35-4F8EF8419503}"/>
              </a:ext>
            </a:extLst>
          </p:cNvPr>
          <p:cNvSpPr>
            <a:spLocks noChangeAspect="1"/>
          </p:cNvSpPr>
          <p:nvPr/>
        </p:nvSpPr>
        <p:spPr>
          <a:xfrm rot="6285976">
            <a:off x="10631535" y="3438109"/>
            <a:ext cx="102131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9" name="Arrow: Left 48">
            <a:extLst>
              <a:ext uri="{FF2B5EF4-FFF2-40B4-BE49-F238E27FC236}">
                <a16:creationId xmlns:a16="http://schemas.microsoft.com/office/drawing/2014/main" id="{1AC592D8-ABE8-4F1B-9737-F9F77A65AB51}"/>
              </a:ext>
            </a:extLst>
          </p:cNvPr>
          <p:cNvSpPr>
            <a:spLocks noChangeAspect="1"/>
          </p:cNvSpPr>
          <p:nvPr/>
        </p:nvSpPr>
        <p:spPr>
          <a:xfrm rot="16511499">
            <a:off x="10644712" y="3242903"/>
            <a:ext cx="73609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2" name="Arrow: Left 51">
            <a:extLst>
              <a:ext uri="{FF2B5EF4-FFF2-40B4-BE49-F238E27FC236}">
                <a16:creationId xmlns:a16="http://schemas.microsoft.com/office/drawing/2014/main" id="{972AAB0E-60A3-4969-8427-690DDF6DCF4D}"/>
              </a:ext>
            </a:extLst>
          </p:cNvPr>
          <p:cNvSpPr>
            <a:spLocks noChangeAspect="1"/>
          </p:cNvSpPr>
          <p:nvPr/>
        </p:nvSpPr>
        <p:spPr>
          <a:xfrm rot="6285976">
            <a:off x="9812219" y="2854266"/>
            <a:ext cx="106171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9" name="Arrow: Left 58">
            <a:extLst>
              <a:ext uri="{FF2B5EF4-FFF2-40B4-BE49-F238E27FC236}">
                <a16:creationId xmlns:a16="http://schemas.microsoft.com/office/drawing/2014/main" id="{13C62155-F6C5-4F53-A1C1-4E3701339345}"/>
              </a:ext>
            </a:extLst>
          </p:cNvPr>
          <p:cNvSpPr>
            <a:spLocks noChangeAspect="1"/>
          </p:cNvSpPr>
          <p:nvPr/>
        </p:nvSpPr>
        <p:spPr>
          <a:xfrm rot="16907954">
            <a:off x="9827535" y="2626548"/>
            <a:ext cx="10680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1" name="Arrow: Left 60">
            <a:extLst>
              <a:ext uri="{FF2B5EF4-FFF2-40B4-BE49-F238E27FC236}">
                <a16:creationId xmlns:a16="http://schemas.microsoft.com/office/drawing/2014/main" id="{3BF9F8AE-364D-499F-B1AE-7CFD22FFB4CF}"/>
              </a:ext>
            </a:extLst>
          </p:cNvPr>
          <p:cNvSpPr>
            <a:spLocks noChangeAspect="1"/>
          </p:cNvSpPr>
          <p:nvPr/>
        </p:nvSpPr>
        <p:spPr>
          <a:xfrm rot="6642626">
            <a:off x="9375721" y="2852071"/>
            <a:ext cx="106171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2" name="Arrow: Left 61">
            <a:extLst>
              <a:ext uri="{FF2B5EF4-FFF2-40B4-BE49-F238E27FC236}">
                <a16:creationId xmlns:a16="http://schemas.microsoft.com/office/drawing/2014/main" id="{D1B4D3B5-BA85-414E-A2ED-5DF166489845}"/>
              </a:ext>
            </a:extLst>
          </p:cNvPr>
          <p:cNvSpPr>
            <a:spLocks noChangeAspect="1"/>
          </p:cNvSpPr>
          <p:nvPr/>
        </p:nvSpPr>
        <p:spPr>
          <a:xfrm rot="17500044">
            <a:off x="9416449" y="2642275"/>
            <a:ext cx="107395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3" name="Arrow: Left 62">
            <a:extLst>
              <a:ext uri="{FF2B5EF4-FFF2-40B4-BE49-F238E27FC236}">
                <a16:creationId xmlns:a16="http://schemas.microsoft.com/office/drawing/2014/main" id="{3F156BBE-06E3-4E9C-8439-00F5301F2ABA}"/>
              </a:ext>
            </a:extLst>
          </p:cNvPr>
          <p:cNvSpPr>
            <a:spLocks noChangeAspect="1"/>
          </p:cNvSpPr>
          <p:nvPr/>
        </p:nvSpPr>
        <p:spPr>
          <a:xfrm rot="16386703">
            <a:off x="8857531" y="2359200"/>
            <a:ext cx="73608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4" name="Arrow: Left 63">
            <a:extLst>
              <a:ext uri="{FF2B5EF4-FFF2-40B4-BE49-F238E27FC236}">
                <a16:creationId xmlns:a16="http://schemas.microsoft.com/office/drawing/2014/main" id="{54B5552D-C653-4347-93E1-092F2B89017F}"/>
              </a:ext>
            </a:extLst>
          </p:cNvPr>
          <p:cNvSpPr>
            <a:spLocks noChangeAspect="1"/>
          </p:cNvSpPr>
          <p:nvPr/>
        </p:nvSpPr>
        <p:spPr>
          <a:xfrm rot="6285976">
            <a:off x="8865700" y="2557670"/>
            <a:ext cx="77330" cy="874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3225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602 L -1.875E-6 1.1111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-30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602 L -0.0013 0.011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5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602 L 0.00013 -0.0020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-417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602 L -0.00131 0.011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5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602 L 0.00013 -0.0020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-417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601 L -0.0013 0.0113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5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602 L -0.0013 0.0113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55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602 L 0.00013 -0.0020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-4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9" grpId="0" animBg="1"/>
      <p:bldP spid="49" grpId="1" animBg="1"/>
      <p:bldP spid="52" grpId="0" animBg="1"/>
      <p:bldP spid="52" grpId="1" animBg="1"/>
      <p:bldP spid="59" grpId="0" animBg="1"/>
      <p:bldP spid="59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B8485F-3CF1-49E5-AA51-56DA16700F98}"/>
              </a:ext>
            </a:extLst>
          </p:cNvPr>
          <p:cNvPicPr>
            <a:picLocks noGrp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1718" y="1836000"/>
            <a:ext cx="5034963" cy="2879999"/>
          </a:xfrm>
        </p:spPr>
      </p:pic>
      <p:pic>
        <p:nvPicPr>
          <p:cNvPr id="43" name="Content Placeholder 9">
            <a:extLst>
              <a:ext uri="{FF2B5EF4-FFF2-40B4-BE49-F238E27FC236}">
                <a16:creationId xmlns:a16="http://schemas.microsoft.com/office/drawing/2014/main" id="{F15BA32C-CA48-4FB1-B5A7-98A57190E47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9200" y="1836000"/>
            <a:ext cx="5040000" cy="28799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C3C24C-3048-4C57-BB38-4EAD221B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06261" cy="1325563"/>
          </a:xfrm>
        </p:spPr>
        <p:txBody>
          <a:bodyPr/>
          <a:lstStyle/>
          <a:p>
            <a:r>
              <a:rPr lang="sv-SE" dirty="0"/>
              <a:t>Snedförkastningszon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1984A-6CEA-4933-8FE8-EED55B60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2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1600" dirty="0"/>
              <a:t>I snedförkastningszoner rör sig plattor längsmed varandra. I dessa områden är det vanligt med jordbävningar. Det mest kända exemplet är San Andreas-förkastningen i Kalifornien. De flesta andra snedförkastningarna finns ute till havs, där de delar upp de </a:t>
            </a:r>
            <a:r>
              <a:rPr lang="sv-SE" sz="1600" dirty="0" err="1"/>
              <a:t>mittoceana</a:t>
            </a:r>
            <a:r>
              <a:rPr lang="sv-SE" sz="1600" dirty="0"/>
              <a:t> ryggarnas spridningszoner i olika delar.</a:t>
            </a:r>
          </a:p>
          <a:p>
            <a:endParaRPr lang="sv-SE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61C74D-D51E-496E-9679-CFD042C048C6}"/>
              </a:ext>
            </a:extLst>
          </p:cNvPr>
          <p:cNvGrpSpPr/>
          <p:nvPr/>
        </p:nvGrpSpPr>
        <p:grpSpPr>
          <a:xfrm>
            <a:off x="6365999" y="4813603"/>
            <a:ext cx="2223059" cy="417062"/>
            <a:chOff x="10104652" y="4818499"/>
            <a:chExt cx="2223059" cy="41706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311802E-8E8B-4A62-A4E7-84F9A64D8E8C}"/>
                </a:ext>
              </a:extLst>
            </p:cNvPr>
            <p:cNvSpPr/>
            <p:nvPr/>
          </p:nvSpPr>
          <p:spPr>
            <a:xfrm>
              <a:off x="10104652" y="4818499"/>
              <a:ext cx="2223059" cy="41706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v-SE" sz="1000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    Snedförkastning</a:t>
              </a:r>
              <a:endParaRPr lang="sv-SE" sz="1000" dirty="0">
                <a:solidFill>
                  <a:schemeClr val="bg2"/>
                </a:solidFill>
              </a:endParaRPr>
            </a:p>
          </p:txBody>
        </p:sp>
        <p:cxnSp>
          <p:nvCxnSpPr>
            <p:cNvPr id="39" name="Rak koppling 35">
              <a:extLst>
                <a:ext uri="{FF2B5EF4-FFF2-40B4-BE49-F238E27FC236}">
                  <a16:creationId xmlns:a16="http://schemas.microsoft.com/office/drawing/2014/main" id="{0D125F31-F4E1-4188-B400-EBE457EE695F}"/>
                </a:ext>
              </a:extLst>
            </p:cNvPr>
            <p:cNvCxnSpPr/>
            <p:nvPr/>
          </p:nvCxnSpPr>
          <p:spPr>
            <a:xfrm flipV="1">
              <a:off x="10168087" y="4910292"/>
              <a:ext cx="132798" cy="215883"/>
            </a:xfrm>
            <a:prstGeom prst="line">
              <a:avLst/>
            </a:prstGeom>
            <a:ln w="19050">
              <a:solidFill>
                <a:srgbClr val="D000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Arrow: Left 11">
            <a:extLst>
              <a:ext uri="{FF2B5EF4-FFF2-40B4-BE49-F238E27FC236}">
                <a16:creationId xmlns:a16="http://schemas.microsoft.com/office/drawing/2014/main" id="{BC37DD0E-5C21-454A-9CF7-0B29AE02C9B1}"/>
              </a:ext>
            </a:extLst>
          </p:cNvPr>
          <p:cNvSpPr>
            <a:spLocks noChangeAspect="1"/>
          </p:cNvSpPr>
          <p:nvPr/>
        </p:nvSpPr>
        <p:spPr>
          <a:xfrm rot="9596033">
            <a:off x="8502472" y="4241429"/>
            <a:ext cx="123395" cy="87418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62DD4B0D-0602-4DBB-B907-C7909181065D}"/>
              </a:ext>
            </a:extLst>
          </p:cNvPr>
          <p:cNvSpPr>
            <a:spLocks noChangeAspect="1"/>
          </p:cNvSpPr>
          <p:nvPr/>
        </p:nvSpPr>
        <p:spPr>
          <a:xfrm rot="20953975">
            <a:off x="8406253" y="4352086"/>
            <a:ext cx="123395" cy="87418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685FA1D2-943A-4F1E-BFB6-A9FA4BE57932}"/>
              </a:ext>
            </a:extLst>
          </p:cNvPr>
          <p:cNvSpPr>
            <a:spLocks noChangeAspect="1"/>
          </p:cNvSpPr>
          <p:nvPr/>
        </p:nvSpPr>
        <p:spPr>
          <a:xfrm rot="10983256">
            <a:off x="7275246" y="3933056"/>
            <a:ext cx="123394" cy="87418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9C4CC426-ED0E-4F07-892E-BBF9EB2E3B8B}"/>
              </a:ext>
            </a:extLst>
          </p:cNvPr>
          <p:cNvSpPr>
            <a:spLocks noChangeAspect="1"/>
          </p:cNvSpPr>
          <p:nvPr/>
        </p:nvSpPr>
        <p:spPr>
          <a:xfrm rot="201103">
            <a:off x="7301738" y="3975266"/>
            <a:ext cx="123394" cy="87418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18331D59-6591-4181-BAEF-DA59EEF2970B}"/>
              </a:ext>
            </a:extLst>
          </p:cNvPr>
          <p:cNvSpPr>
            <a:spLocks noChangeAspect="1"/>
          </p:cNvSpPr>
          <p:nvPr/>
        </p:nvSpPr>
        <p:spPr>
          <a:xfrm rot="10800000">
            <a:off x="8568828" y="2649639"/>
            <a:ext cx="123395" cy="87418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FEC3CC42-3864-4DFB-972F-9C1D97147A8A}"/>
              </a:ext>
            </a:extLst>
          </p:cNvPr>
          <p:cNvSpPr>
            <a:spLocks noChangeAspect="1"/>
          </p:cNvSpPr>
          <p:nvPr/>
        </p:nvSpPr>
        <p:spPr>
          <a:xfrm rot="236654">
            <a:off x="8594497" y="2703568"/>
            <a:ext cx="123395" cy="87418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545898D0-2EE4-4B70-8200-691699D2C902}"/>
              </a:ext>
            </a:extLst>
          </p:cNvPr>
          <p:cNvSpPr>
            <a:spLocks noChangeAspect="1"/>
          </p:cNvSpPr>
          <p:nvPr/>
        </p:nvSpPr>
        <p:spPr>
          <a:xfrm rot="11832361">
            <a:off x="7383453" y="3248726"/>
            <a:ext cx="123394" cy="87418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FA2E276A-B4F5-43A9-A1E4-4BE83B5DE9B0}"/>
              </a:ext>
            </a:extLst>
          </p:cNvPr>
          <p:cNvSpPr>
            <a:spLocks noChangeAspect="1"/>
          </p:cNvSpPr>
          <p:nvPr/>
        </p:nvSpPr>
        <p:spPr>
          <a:xfrm rot="896007">
            <a:off x="7420213" y="3291021"/>
            <a:ext cx="123394" cy="87418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31EF0606-0DB7-408B-A830-0DB1F44BE817}"/>
              </a:ext>
            </a:extLst>
          </p:cNvPr>
          <p:cNvSpPr>
            <a:spLocks noChangeAspect="1"/>
          </p:cNvSpPr>
          <p:nvPr/>
        </p:nvSpPr>
        <p:spPr>
          <a:xfrm rot="14643633">
            <a:off x="7045386" y="2684302"/>
            <a:ext cx="123394" cy="87418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401AAC43-1EA5-4CA8-8204-F990236983ED}"/>
              </a:ext>
            </a:extLst>
          </p:cNvPr>
          <p:cNvSpPr>
            <a:spLocks noChangeAspect="1"/>
          </p:cNvSpPr>
          <p:nvPr/>
        </p:nvSpPr>
        <p:spPr>
          <a:xfrm rot="3897031">
            <a:off x="7122981" y="2684461"/>
            <a:ext cx="123394" cy="87418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02A6620E-2FF4-46AE-8B3C-AE931B8900CC}"/>
              </a:ext>
            </a:extLst>
          </p:cNvPr>
          <p:cNvSpPr>
            <a:spLocks noChangeAspect="1"/>
          </p:cNvSpPr>
          <p:nvPr/>
        </p:nvSpPr>
        <p:spPr>
          <a:xfrm rot="17427889">
            <a:off x="9488424" y="2893578"/>
            <a:ext cx="123394" cy="87418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5" name="Arrow: Left 24">
            <a:extLst>
              <a:ext uri="{FF2B5EF4-FFF2-40B4-BE49-F238E27FC236}">
                <a16:creationId xmlns:a16="http://schemas.microsoft.com/office/drawing/2014/main" id="{2097183E-6C45-43ED-95E5-E6CDE5DE0D67}"/>
              </a:ext>
            </a:extLst>
          </p:cNvPr>
          <p:cNvSpPr>
            <a:spLocks noChangeAspect="1"/>
          </p:cNvSpPr>
          <p:nvPr/>
        </p:nvSpPr>
        <p:spPr>
          <a:xfrm rot="6681287">
            <a:off x="9553153" y="2913616"/>
            <a:ext cx="123394" cy="87418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CA5E6695-70EE-439E-A683-A4772135ACD8}"/>
              </a:ext>
            </a:extLst>
          </p:cNvPr>
          <p:cNvSpPr>
            <a:spLocks noChangeAspect="1"/>
          </p:cNvSpPr>
          <p:nvPr/>
        </p:nvSpPr>
        <p:spPr>
          <a:xfrm rot="8298394">
            <a:off x="10971021" y="4124933"/>
            <a:ext cx="123394" cy="87418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E6E5F56B-BAAE-4032-B53D-8148BA847360}"/>
              </a:ext>
            </a:extLst>
          </p:cNvPr>
          <p:cNvSpPr>
            <a:spLocks noChangeAspect="1"/>
          </p:cNvSpPr>
          <p:nvPr/>
        </p:nvSpPr>
        <p:spPr>
          <a:xfrm rot="18962040">
            <a:off x="10972405" y="4220542"/>
            <a:ext cx="123394" cy="87418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269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00925 -0.003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1185 -0.001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00925 -0.003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1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01185 -0.0011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00925 -0.003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1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-0.01198 -0.0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0.01549 0.008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4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0.01185 -0.001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0625 0.02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125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-0.00794 -0.0247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-125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00455 0.0196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97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00456 -0.019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99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00885 -0.0118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-60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0086 0.0104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8EA7E57-A23C-4000-B4E6-A702CB452279}" vid="{2C8CB5D0-9BA4-4831-B27F-B1931AABB8A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8EA7E57-A23C-4000-B4E6-A702CB452279}" vid="{3D5A5D30-81D3-4673-8A32-AE9C5E03665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Geologins Dag mall</Template>
  <TotalTime>2372</TotalTime>
  <Words>817</Words>
  <Application>Microsoft Office PowerPoint</Application>
  <PresentationFormat>Widescreen</PresentationFormat>
  <Paragraphs>89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Wingdings</vt:lpstr>
      <vt:lpstr>Office Theme</vt:lpstr>
      <vt:lpstr>Custom Design</vt:lpstr>
      <vt:lpstr>Introduktion till plattektonik</vt:lpstr>
      <vt:lpstr>Teorin om plattektonik</vt:lpstr>
      <vt:lpstr>Ocean- och kontinentalskorpa</vt:lpstr>
      <vt:lpstr>Sju stora och några mindre</vt:lpstr>
      <vt:lpstr>Plattgränser</vt:lpstr>
      <vt:lpstr>Spridningszoner</vt:lpstr>
      <vt:lpstr>Subduktionszoner</vt:lpstr>
      <vt:lpstr>Kollisionszoner</vt:lpstr>
      <vt:lpstr>Snedförkastningszon</vt:lpstr>
      <vt:lpstr>Superkontinenter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Nelly Aroka</dc:creator>
  <cp:lastModifiedBy>Nelly Aroka</cp:lastModifiedBy>
  <cp:revision>233</cp:revision>
  <dcterms:created xsi:type="dcterms:W3CDTF">2019-12-06T16:19:35Z</dcterms:created>
  <dcterms:modified xsi:type="dcterms:W3CDTF">2020-04-09T09:23:55Z</dcterms:modified>
</cp:coreProperties>
</file>